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16"/>
  </p:notesMasterIdLst>
  <p:sldIdLst>
    <p:sldId id="271" r:id="rId2"/>
    <p:sldId id="272" r:id="rId3"/>
    <p:sldId id="273" r:id="rId4"/>
    <p:sldId id="259" r:id="rId5"/>
    <p:sldId id="275" r:id="rId6"/>
    <p:sldId id="276" r:id="rId7"/>
    <p:sldId id="277" r:id="rId8"/>
    <p:sldId id="278" r:id="rId9"/>
    <p:sldId id="279" r:id="rId10"/>
    <p:sldId id="265" r:id="rId11"/>
    <p:sldId id="285" r:id="rId12"/>
    <p:sldId id="282" r:id="rId13"/>
    <p:sldId id="268" r:id="rId14"/>
    <p:sldId id="284"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
      <p:font typeface="Roboto" panose="020000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sa" initials="E" lastIdx="1" clrIdx="0">
    <p:extLst>
      <p:ext uri="{19B8F6BF-5375-455C-9EA6-DF929625EA0E}">
        <p15:presenceInfo xmlns:p15="http://schemas.microsoft.com/office/powerpoint/2012/main" userId="Elis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Stijl, licht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54" y="8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07T13:04:59.031" idx="1">
    <p:pos x="6530" y="102"/>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9"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875306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3d391fb912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3d391fb91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841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9d5a7744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9d5a7744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9d5a7744a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9d5a7744a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21124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9d5a7744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9d5a7744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56646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aeab4d889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aeab4d889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aeab4d889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aeab4d889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5241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g39d5a7744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 name="Google Shape;45;g39d5a7744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9706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g3aeab4d889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 name="Google Shape;51;g3aeab4d889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086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9d5a7744a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9d5a7744a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3aeab4d889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3aeab4d88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0151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aeab4d889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aeab4d889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74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9d5a7744a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39d5a7744a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264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aeab4d889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aeab4d889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576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3aeab4d889_0_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3aeab4d88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8447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txBox="1">
            <a:spLocks noGrp="1"/>
          </p:cNvSpPr>
          <p:nvPr>
            <p:ph type="ctrTitle"/>
          </p:nvPr>
        </p:nvSpPr>
        <p:spPr>
          <a:xfrm>
            <a:off x="877372" y="1402430"/>
            <a:ext cx="7367400" cy="11025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86F7C"/>
              </a:buClr>
              <a:buSzPts val="3600"/>
              <a:buFont typeface="Open Sans"/>
              <a:buNone/>
              <a:defRPr sz="3600" b="1" i="0" u="none" strike="noStrike" cap="none">
                <a:solidFill>
                  <a:srgbClr val="586F7C"/>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2"/>
          <p:cNvSpPr txBox="1">
            <a:spLocks noGrp="1"/>
          </p:cNvSpPr>
          <p:nvPr>
            <p:ph type="subTitle" idx="1"/>
          </p:nvPr>
        </p:nvSpPr>
        <p:spPr>
          <a:xfrm>
            <a:off x="1371600" y="2914650"/>
            <a:ext cx="6400800" cy="1314600"/>
          </a:xfrm>
          <a:prstGeom prst="rect">
            <a:avLst/>
          </a:prstGeom>
          <a:noFill/>
          <a:ln>
            <a:noFill/>
          </a:ln>
        </p:spPr>
        <p:txBody>
          <a:bodyPr spcFirstLastPara="1" wrap="square" lIns="91425" tIns="45700" rIns="91425" bIns="45700" anchor="t" anchorCtr="0"/>
          <a:lstStyle>
            <a:lvl1pPr marR="0" lvl="0" algn="ctr" rtl="0">
              <a:spcBef>
                <a:spcPts val="640"/>
              </a:spcBef>
              <a:spcAft>
                <a:spcPts val="0"/>
              </a:spcAft>
              <a:buClr>
                <a:srgbClr val="888888"/>
              </a:buClr>
              <a:buSzPts val="3200"/>
              <a:buFont typeface="Arial"/>
              <a:buNone/>
              <a:defRPr sz="3200" b="0" i="0" u="none" strike="noStrike" cap="none">
                <a:solidFill>
                  <a:srgbClr val="888888"/>
                </a:solidFill>
                <a:latin typeface="Open Sans"/>
                <a:ea typeface="Open Sans"/>
                <a:cs typeface="Open Sans"/>
                <a:sym typeface="Open Sans"/>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Open Sans"/>
                <a:ea typeface="Open Sans"/>
                <a:cs typeface="Open Sans"/>
                <a:sym typeface="Open Sans"/>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864218" y="1277839"/>
            <a:ext cx="7494000" cy="6537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rgbClr val="586F7C"/>
              </a:buClr>
              <a:buSzPts val="3200"/>
              <a:buFont typeface="Open Sans"/>
              <a:buNone/>
              <a:defRPr sz="3200" b="1" i="0" u="none" strike="noStrike" cap="none">
                <a:solidFill>
                  <a:srgbClr val="586F7C"/>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864225" y="1931552"/>
            <a:ext cx="7494000" cy="2514900"/>
          </a:xfrm>
          <a:prstGeom prst="rect">
            <a:avLst/>
          </a:prstGeom>
          <a:noFill/>
          <a:ln>
            <a:noFill/>
          </a:ln>
        </p:spPr>
        <p:txBody>
          <a:bodyPr spcFirstLastPara="1" wrap="square" lIns="91425" tIns="45700" rIns="91425" bIns="45700" anchor="b" anchorCtr="0"/>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Open Sans"/>
                <a:ea typeface="Open Sans"/>
                <a:cs typeface="Open Sans"/>
                <a:sym typeface="Open Sans"/>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Open Sans"/>
                <a:ea typeface="Open Sans"/>
                <a:cs typeface="Open Sans"/>
                <a:sym typeface="Open Sans"/>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9"/>
        <p:cNvGrpSpPr/>
        <p:nvPr/>
      </p:nvGrpSpPr>
      <p:grpSpPr>
        <a:xfrm>
          <a:off x="0" y="0"/>
          <a:ext cx="0" cy="0"/>
          <a:chOff x="0" y="0"/>
          <a:chExt cx="0" cy="0"/>
        </a:xfrm>
      </p:grpSpPr>
      <p:sp>
        <p:nvSpPr>
          <p:cNvPr id="20" name="Google Shape;20;p4"/>
          <p:cNvSpPr txBox="1">
            <a:spLocks noGrp="1"/>
          </p:cNvSpPr>
          <p:nvPr>
            <p:ph type="body" idx="1"/>
          </p:nvPr>
        </p:nvSpPr>
        <p:spPr>
          <a:xfrm>
            <a:off x="858524" y="1452658"/>
            <a:ext cx="3637200" cy="31419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4"/>
          <p:cNvSpPr txBox="1">
            <a:spLocks noGrp="1"/>
          </p:cNvSpPr>
          <p:nvPr>
            <p:ph type="body" idx="2"/>
          </p:nvPr>
        </p:nvSpPr>
        <p:spPr>
          <a:xfrm>
            <a:off x="4648200" y="1452658"/>
            <a:ext cx="3681600" cy="3141900"/>
          </a:xfrm>
          <a:prstGeom prst="rect">
            <a:avLst/>
          </a:prstGeom>
          <a:noFill/>
          <a:ln>
            <a:noFill/>
          </a:ln>
        </p:spPr>
        <p:txBody>
          <a:bodyPr spcFirstLastPara="1" wrap="square" lIns="91425" tIns="45700" rIns="91425" bIns="45700"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2"/>
        <p:cNvGrpSpPr/>
        <p:nvPr/>
      </p:nvGrpSpPr>
      <p:grpSpPr>
        <a:xfrm>
          <a:off x="0" y="0"/>
          <a:ext cx="0" cy="0"/>
          <a:chOff x="0" y="0"/>
          <a:chExt cx="0" cy="0"/>
        </a:xfrm>
      </p:grpSpPr>
      <p:sp>
        <p:nvSpPr>
          <p:cNvPr id="23" name="Google Shape;23;p5"/>
          <p:cNvSpPr txBox="1">
            <a:spLocks noGrp="1"/>
          </p:cNvSpPr>
          <p:nvPr>
            <p:ph type="body" idx="1"/>
          </p:nvPr>
        </p:nvSpPr>
        <p:spPr>
          <a:xfrm>
            <a:off x="815952" y="1631156"/>
            <a:ext cx="3681300" cy="2963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4" name="Google Shape;24;p5"/>
          <p:cNvSpPr txBox="1">
            <a:spLocks noGrp="1"/>
          </p:cNvSpPr>
          <p:nvPr>
            <p:ph type="body" idx="2"/>
          </p:nvPr>
        </p:nvSpPr>
        <p:spPr>
          <a:xfrm>
            <a:off x="4645026" y="1631156"/>
            <a:ext cx="3713100" cy="2963400"/>
          </a:xfrm>
          <a:prstGeom prst="rect">
            <a:avLst/>
          </a:prstGeom>
          <a:noFill/>
          <a:ln>
            <a:noFill/>
          </a:ln>
        </p:spPr>
        <p:txBody>
          <a:bodyPr spcFirstLastPara="1" wrap="square" lIns="91425" tIns="45700" rIns="91425" bIns="45700" anchor="t" anchorCtr="0"/>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Open Sans"/>
                <a:ea typeface="Open Sans"/>
                <a:cs typeface="Open Sans"/>
                <a:sym typeface="Open Sans"/>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875820" y="1275980"/>
            <a:ext cx="7811100" cy="770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86F7C"/>
              </a:buClr>
              <a:buSzPts val="3600"/>
              <a:buFont typeface="Open Sans"/>
              <a:buNone/>
              <a:defRPr sz="3600" b="1" i="0" u="none" strike="noStrike" cap="none">
                <a:solidFill>
                  <a:srgbClr val="586F7C"/>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72715" y="1272863"/>
            <a:ext cx="2451000" cy="8715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rgbClr val="586F7C"/>
              </a:buClr>
              <a:buSzPts val="2000"/>
              <a:buFont typeface="Open Sans"/>
              <a:buNone/>
              <a:defRPr sz="2000" b="1" i="0" u="none" strike="noStrike" cap="none">
                <a:solidFill>
                  <a:srgbClr val="586F7C"/>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7"/>
          <p:cNvSpPr txBox="1">
            <a:spLocks noGrp="1"/>
          </p:cNvSpPr>
          <p:nvPr>
            <p:ph type="body" idx="1"/>
          </p:nvPr>
        </p:nvSpPr>
        <p:spPr>
          <a:xfrm>
            <a:off x="3575050" y="1272863"/>
            <a:ext cx="4542000" cy="3321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7"/>
          <p:cNvSpPr txBox="1">
            <a:spLocks noGrp="1"/>
          </p:cNvSpPr>
          <p:nvPr>
            <p:ph type="body" idx="2"/>
          </p:nvPr>
        </p:nvSpPr>
        <p:spPr>
          <a:xfrm>
            <a:off x="872716" y="2144400"/>
            <a:ext cx="2476200" cy="1976700"/>
          </a:xfrm>
          <a:prstGeom prst="rect">
            <a:avLst/>
          </a:prstGeom>
          <a:noFill/>
          <a:ln>
            <a:noFill/>
          </a:ln>
        </p:spPr>
        <p:txBody>
          <a:bodyPr spcFirstLastPara="1" wrap="square" lIns="91425" tIns="45700" rIns="91425" bIns="45700" anchor="t" anchorCtr="0"/>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Open Sans"/>
                <a:ea typeface="Open Sans"/>
                <a:cs typeface="Open Sans"/>
                <a:sym typeface="Open Sans"/>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Open Sans"/>
                <a:ea typeface="Open Sans"/>
                <a:cs typeface="Open Sans"/>
                <a:sym typeface="Open Sans"/>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875820" y="1275980"/>
            <a:ext cx="7811100" cy="770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86F7C"/>
              </a:buClr>
              <a:buSzPts val="3600"/>
              <a:buFont typeface="Open Sans"/>
              <a:buNone/>
              <a:defRPr sz="3600" b="1" i="0" u="none" strike="noStrike" cap="none">
                <a:solidFill>
                  <a:srgbClr val="586F7C"/>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3" name="Google Shape;33;p8"/>
          <p:cNvSpPr txBox="1">
            <a:spLocks noGrp="1"/>
          </p:cNvSpPr>
          <p:nvPr>
            <p:ph type="body" idx="1"/>
          </p:nvPr>
        </p:nvSpPr>
        <p:spPr>
          <a:xfrm rot="5400000">
            <a:off x="3526799" y="-565232"/>
            <a:ext cx="2508900" cy="78111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9"/>
          <p:cNvSpPr txBox="1">
            <a:spLocks noGrp="1"/>
          </p:cNvSpPr>
          <p:nvPr>
            <p:ph type="title"/>
          </p:nvPr>
        </p:nvSpPr>
        <p:spPr>
          <a:xfrm>
            <a:off x="729450" y="1318650"/>
            <a:ext cx="7688700" cy="535200"/>
          </a:xfrm>
          <a:prstGeom prst="rect">
            <a:avLst/>
          </a:prstGeom>
        </p:spPr>
        <p:txBody>
          <a:bodyPr spcFirstLastPara="1" wrap="square" lIns="91425" tIns="45700" rIns="91425" bIns="45700" anchor="ctr" anchorCtr="0"/>
          <a:lstStyle>
            <a:lvl1pPr lvl="0" rtl="0">
              <a:spcBef>
                <a:spcPts val="0"/>
              </a:spcBef>
              <a:spcAft>
                <a:spcPts val="0"/>
              </a:spcAft>
              <a:buClr>
                <a:srgbClr val="586F7C"/>
              </a:buClr>
              <a:buSzPts val="2600"/>
              <a:buNone/>
              <a:defRPr sz="2600">
                <a:solidFill>
                  <a:srgbClr val="586F7C"/>
                </a:solidFill>
              </a:defRPr>
            </a:lvl1pPr>
            <a:lvl2pPr lvl="1" rtl="0">
              <a:spcBef>
                <a:spcPts val="0"/>
              </a:spcBef>
              <a:spcAft>
                <a:spcPts val="0"/>
              </a:spcAft>
              <a:buClr>
                <a:schemeClr val="dk2"/>
              </a:buClr>
              <a:buSzPts val="2600"/>
              <a:buNone/>
              <a:defRPr sz="2600">
                <a:solidFill>
                  <a:schemeClr val="dk2"/>
                </a:solidFill>
              </a:defRPr>
            </a:lvl2pPr>
            <a:lvl3pPr lvl="2" rtl="0">
              <a:spcBef>
                <a:spcPts val="0"/>
              </a:spcBef>
              <a:spcAft>
                <a:spcPts val="0"/>
              </a:spcAft>
              <a:buClr>
                <a:schemeClr val="dk2"/>
              </a:buClr>
              <a:buSzPts val="2600"/>
              <a:buNone/>
              <a:defRPr sz="2600">
                <a:solidFill>
                  <a:schemeClr val="dk2"/>
                </a:solidFill>
              </a:defRPr>
            </a:lvl3pPr>
            <a:lvl4pPr lvl="3" rtl="0">
              <a:spcBef>
                <a:spcPts val="0"/>
              </a:spcBef>
              <a:spcAft>
                <a:spcPts val="0"/>
              </a:spcAft>
              <a:buClr>
                <a:schemeClr val="dk2"/>
              </a:buClr>
              <a:buSzPts val="2600"/>
              <a:buNone/>
              <a:defRPr sz="2600">
                <a:solidFill>
                  <a:schemeClr val="dk2"/>
                </a:solidFill>
              </a:defRPr>
            </a:lvl4pPr>
            <a:lvl5pPr lvl="4" rtl="0">
              <a:spcBef>
                <a:spcPts val="0"/>
              </a:spcBef>
              <a:spcAft>
                <a:spcPts val="0"/>
              </a:spcAft>
              <a:buClr>
                <a:schemeClr val="dk2"/>
              </a:buClr>
              <a:buSzPts val="2600"/>
              <a:buNone/>
              <a:defRPr sz="2600">
                <a:solidFill>
                  <a:schemeClr val="dk2"/>
                </a:solidFill>
              </a:defRPr>
            </a:lvl5pPr>
            <a:lvl6pPr lvl="5" rtl="0">
              <a:spcBef>
                <a:spcPts val="0"/>
              </a:spcBef>
              <a:spcAft>
                <a:spcPts val="0"/>
              </a:spcAft>
              <a:buClr>
                <a:schemeClr val="dk2"/>
              </a:buClr>
              <a:buSzPts val="2600"/>
              <a:buNone/>
              <a:defRPr sz="2600">
                <a:solidFill>
                  <a:schemeClr val="dk2"/>
                </a:solidFill>
              </a:defRPr>
            </a:lvl6pPr>
            <a:lvl7pPr lvl="6" rtl="0">
              <a:spcBef>
                <a:spcPts val="0"/>
              </a:spcBef>
              <a:spcAft>
                <a:spcPts val="0"/>
              </a:spcAft>
              <a:buClr>
                <a:schemeClr val="dk2"/>
              </a:buClr>
              <a:buSzPts val="2600"/>
              <a:buNone/>
              <a:defRPr sz="2600">
                <a:solidFill>
                  <a:schemeClr val="dk2"/>
                </a:solidFill>
              </a:defRPr>
            </a:lvl7pPr>
            <a:lvl8pPr lvl="7" rtl="0">
              <a:spcBef>
                <a:spcPts val="0"/>
              </a:spcBef>
              <a:spcAft>
                <a:spcPts val="0"/>
              </a:spcAft>
              <a:buClr>
                <a:schemeClr val="dk2"/>
              </a:buClr>
              <a:buSzPts val="2600"/>
              <a:buNone/>
              <a:defRPr sz="2600">
                <a:solidFill>
                  <a:schemeClr val="dk2"/>
                </a:solidFill>
              </a:defRPr>
            </a:lvl8pPr>
            <a:lvl9pPr lvl="8" rtl="0">
              <a:spcBef>
                <a:spcPts val="0"/>
              </a:spcBef>
              <a:spcAft>
                <a:spcPts val="0"/>
              </a:spcAft>
              <a:buClr>
                <a:schemeClr val="dk2"/>
              </a:buClr>
              <a:buSzPts val="2600"/>
              <a:buNone/>
              <a:defRPr sz="2600">
                <a:solidFill>
                  <a:schemeClr val="dk2"/>
                </a:solidFill>
              </a:defRPr>
            </a:lvl9pPr>
          </a:lstStyle>
          <a:p>
            <a:endParaRPr/>
          </a:p>
        </p:txBody>
      </p:sp>
      <p:sp>
        <p:nvSpPr>
          <p:cNvPr id="36" name="Google Shape;36;p9"/>
          <p:cNvSpPr txBox="1">
            <a:spLocks noGrp="1"/>
          </p:cNvSpPr>
          <p:nvPr>
            <p:ph type="body" idx="1"/>
          </p:nvPr>
        </p:nvSpPr>
        <p:spPr>
          <a:xfrm>
            <a:off x="727650" y="1923025"/>
            <a:ext cx="7688700" cy="2261100"/>
          </a:xfrm>
          <a:prstGeom prst="rect">
            <a:avLst/>
          </a:prstGeom>
        </p:spPr>
        <p:txBody>
          <a:bodyPr spcFirstLastPara="1" wrap="square" lIns="91425" tIns="45700" rIns="91425" bIns="45700" anchor="t" anchorCtr="0"/>
          <a:lstStyle>
            <a:lvl1pPr marL="457200" lvl="0" indent="-431800" rtl="0">
              <a:spcBef>
                <a:spcPts val="640"/>
              </a:spcBef>
              <a:spcAft>
                <a:spcPts val="0"/>
              </a:spcAft>
              <a:buSzPts val="3200"/>
              <a:buChar char="•"/>
              <a:defRPr/>
            </a:lvl1pPr>
            <a:lvl2pPr marL="914400" lvl="1" indent="-406400" rtl="0">
              <a:spcBef>
                <a:spcPts val="560"/>
              </a:spcBef>
              <a:spcAft>
                <a:spcPts val="0"/>
              </a:spcAft>
              <a:buSzPts val="2800"/>
              <a:buChar char="–"/>
              <a:defRPr/>
            </a:lvl2pPr>
            <a:lvl3pPr marL="1371600" lvl="2" indent="-381000" rtl="0">
              <a:spcBef>
                <a:spcPts val="480"/>
              </a:spcBef>
              <a:spcAft>
                <a:spcPts val="0"/>
              </a:spcAft>
              <a:buSzPts val="2400"/>
              <a:buChar char="•"/>
              <a:defRPr/>
            </a:lvl3pPr>
            <a:lvl4pPr marL="1828800" lvl="3" indent="-355600" rtl="0">
              <a:spcBef>
                <a:spcPts val="400"/>
              </a:spcBef>
              <a:spcAft>
                <a:spcPts val="0"/>
              </a:spcAft>
              <a:buSzPts val="2000"/>
              <a:buChar char="–"/>
              <a:defRPr/>
            </a:lvl4pPr>
            <a:lvl5pPr marL="2286000" lvl="4" indent="-355600" rtl="0">
              <a:spcBef>
                <a:spcPts val="400"/>
              </a:spcBef>
              <a:spcAft>
                <a:spcPts val="0"/>
              </a:spcAft>
              <a:buSzPts val="20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75820" y="1275980"/>
            <a:ext cx="7811100" cy="770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86F7C"/>
              </a:buClr>
              <a:buSzPts val="3600"/>
              <a:buFont typeface="Open Sans"/>
              <a:buNone/>
              <a:defRPr sz="3600" b="1" i="0" u="none" strike="noStrike" cap="none">
                <a:solidFill>
                  <a:srgbClr val="586F7C"/>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875820" y="2085868"/>
            <a:ext cx="7811100" cy="2508900"/>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Open Sans"/>
                <a:ea typeface="Open Sans"/>
                <a:cs typeface="Open Sans"/>
                <a:sym typeface="Open Sans"/>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Open Sans"/>
                <a:ea typeface="Open Sans"/>
                <a:cs typeface="Open Sans"/>
                <a:sym typeface="Open Sans"/>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8" name="Google Shape;8;p1" descr="R4L_with_acronyms_neweps.eps"/>
          <p:cNvPicPr preferRelativeResize="0"/>
          <p:nvPr/>
        </p:nvPicPr>
        <p:blipFill rotWithShape="1">
          <a:blip r:embed="rId10">
            <a:alphaModFix/>
          </a:blip>
          <a:srcRect/>
          <a:stretch/>
        </p:blipFill>
        <p:spPr>
          <a:xfrm>
            <a:off x="7344098" y="4656885"/>
            <a:ext cx="1007028" cy="327177"/>
          </a:xfrm>
          <a:prstGeom prst="rect">
            <a:avLst/>
          </a:prstGeom>
          <a:noFill/>
          <a:ln>
            <a:noFill/>
          </a:ln>
        </p:spPr>
      </p:pic>
      <p:sp>
        <p:nvSpPr>
          <p:cNvPr id="9" name="Google Shape;9;p1"/>
          <p:cNvSpPr/>
          <p:nvPr/>
        </p:nvSpPr>
        <p:spPr>
          <a:xfrm>
            <a:off x="-1" y="-1"/>
            <a:ext cx="9144000" cy="532200"/>
          </a:xfrm>
          <a:prstGeom prst="rect">
            <a:avLst/>
          </a:prstGeom>
          <a:solidFill>
            <a:srgbClr val="586F7C">
              <a:alpha val="3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 name="Google Shape;10;p1"/>
          <p:cNvSpPr/>
          <p:nvPr/>
        </p:nvSpPr>
        <p:spPr>
          <a:xfrm>
            <a:off x="875820" y="1227950"/>
            <a:ext cx="429300" cy="480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 name="Google Shape;11;p1"/>
          <p:cNvSpPr/>
          <p:nvPr/>
        </p:nvSpPr>
        <p:spPr>
          <a:xfrm>
            <a:off x="1305230" y="1227950"/>
            <a:ext cx="429300" cy="48000"/>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 name="Google Shape;12;p1"/>
          <p:cNvSpPr/>
          <p:nvPr/>
        </p:nvSpPr>
        <p:spPr>
          <a:xfrm>
            <a:off x="1734640" y="1227950"/>
            <a:ext cx="429300" cy="48000"/>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creativecommons.org/licenses/by-sa/4.0/"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libraryjournal.com/?detailStory=new-world-same-model-periodicals-price-survey-2017"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41" name="Google Shape;41;p10"/>
          <p:cNvSpPr txBox="1">
            <a:spLocks noGrp="1"/>
          </p:cNvSpPr>
          <p:nvPr>
            <p:ph type="title"/>
          </p:nvPr>
        </p:nvSpPr>
        <p:spPr>
          <a:xfrm>
            <a:off x="546538" y="2216825"/>
            <a:ext cx="8092965" cy="535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GB" sz="3600" dirty="0"/>
              <a:t>Research4Life: </a:t>
            </a:r>
            <a:r>
              <a:rPr lang="fr-FR" sz="3600" dirty="0"/>
              <a:t>outils</a:t>
            </a:r>
            <a:r>
              <a:rPr lang="en-GB" sz="3600" dirty="0"/>
              <a:t> de </a:t>
            </a:r>
            <a:r>
              <a:rPr lang="fr-FR" sz="3600" dirty="0"/>
              <a:t>plaidoyer</a:t>
            </a:r>
          </a:p>
        </p:txBody>
      </p:sp>
      <p:sp>
        <p:nvSpPr>
          <p:cNvPr id="42" name="Google Shape;42;p10"/>
          <p:cNvSpPr txBox="1">
            <a:spLocks noGrp="1"/>
          </p:cNvSpPr>
          <p:nvPr>
            <p:ph type="body" idx="1"/>
          </p:nvPr>
        </p:nvSpPr>
        <p:spPr>
          <a:xfrm>
            <a:off x="837375" y="2814975"/>
            <a:ext cx="7688700" cy="535200"/>
          </a:xfrm>
          <a:prstGeom prst="rect">
            <a:avLst/>
          </a:prstGeom>
        </p:spPr>
        <p:txBody>
          <a:bodyPr spcFirstLastPara="1" wrap="square" lIns="91425" tIns="45700" rIns="91425" bIns="45700" anchor="t" anchorCtr="0">
            <a:noAutofit/>
          </a:bodyPr>
          <a:lstStyle/>
          <a:p>
            <a:pPr marL="0" lvl="0" indent="0" algn="l" rtl="0">
              <a:spcBef>
                <a:spcPts val="640"/>
              </a:spcBef>
              <a:spcAft>
                <a:spcPts val="0"/>
              </a:spcAft>
              <a:buNone/>
            </a:pPr>
            <a:r>
              <a:rPr lang="fr-FR" sz="1800" dirty="0"/>
              <a:t>Présentation</a:t>
            </a:r>
            <a:r>
              <a:rPr lang="en-GB" sz="1800" b="1" i="1" dirty="0"/>
              <a:t> </a:t>
            </a:r>
            <a:r>
              <a:rPr lang="fr-FR" sz="1800" dirty="0"/>
              <a:t>succincte</a:t>
            </a:r>
          </a:p>
        </p:txBody>
      </p:sp>
      <p:pic>
        <p:nvPicPr>
          <p:cNvPr id="3" name="Grafik 2">
            <a:extLst>
              <a:ext uri="{FF2B5EF4-FFF2-40B4-BE49-F238E27FC236}">
                <a16:creationId xmlns:a16="http://schemas.microsoft.com/office/drawing/2014/main" id="{8399B069-BE6F-4C8B-A8B7-11EA4F35BF2A}"/>
              </a:ext>
            </a:extLst>
          </p:cNvPr>
          <p:cNvPicPr>
            <a:picLocks noChangeAspect="1"/>
          </p:cNvPicPr>
          <p:nvPr/>
        </p:nvPicPr>
        <p:blipFill>
          <a:blip r:embed="rId3"/>
          <a:stretch>
            <a:fillRect/>
          </a:stretch>
        </p:blipFill>
        <p:spPr>
          <a:xfrm>
            <a:off x="163534" y="4457693"/>
            <a:ext cx="777049" cy="271871"/>
          </a:xfrm>
          <a:prstGeom prst="rect">
            <a:avLst/>
          </a:prstGeom>
        </p:spPr>
      </p:pic>
      <p:sp>
        <p:nvSpPr>
          <p:cNvPr id="4" name="Textfeld 3">
            <a:extLst>
              <a:ext uri="{FF2B5EF4-FFF2-40B4-BE49-F238E27FC236}">
                <a16:creationId xmlns:a16="http://schemas.microsoft.com/office/drawing/2014/main" id="{98D16E6D-70BC-4052-A495-821B46E0D8DD}"/>
              </a:ext>
            </a:extLst>
          </p:cNvPr>
          <p:cNvSpPr txBox="1"/>
          <p:nvPr/>
        </p:nvSpPr>
        <p:spPr>
          <a:xfrm>
            <a:off x="64283" y="4729564"/>
            <a:ext cx="6187440" cy="253916"/>
          </a:xfrm>
          <a:prstGeom prst="rect">
            <a:avLst/>
          </a:prstGeom>
          <a:noFill/>
        </p:spPr>
        <p:txBody>
          <a:bodyPr wrap="square" rtlCol="0">
            <a:spAutoFit/>
          </a:bodyPr>
          <a:lstStyle/>
          <a:p>
            <a:r>
              <a:rPr lang="en-US" sz="1050" dirty="0"/>
              <a:t>This work is licensed under a </a:t>
            </a:r>
            <a:r>
              <a:rPr lang="en-US" sz="1050" dirty="0">
                <a:hlinkClick r:id="rId4"/>
              </a:rPr>
              <a:t>Creative Commons Attribution-</a:t>
            </a:r>
            <a:r>
              <a:rPr lang="en-US" sz="1050" dirty="0" err="1">
                <a:hlinkClick r:id="rId4"/>
              </a:rPr>
              <a:t>ShareAlike</a:t>
            </a:r>
            <a:r>
              <a:rPr lang="en-US" sz="1050" dirty="0">
                <a:hlinkClick r:id="rId4"/>
              </a:rPr>
              <a:t> 4.0 International License</a:t>
            </a:r>
            <a:r>
              <a:rPr lang="en-US" sz="1050" dirty="0"/>
              <a:t>.</a:t>
            </a:r>
            <a:endParaRPr lang="de-DE" sz="1050" dirty="0"/>
          </a:p>
        </p:txBody>
      </p:sp>
    </p:spTree>
    <p:extLst>
      <p:ext uri="{BB962C8B-B14F-4D97-AF65-F5344CB8AC3E}">
        <p14:creationId xmlns:p14="http://schemas.microsoft.com/office/powerpoint/2010/main" val="3061399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729450" y="1318650"/>
            <a:ext cx="7688700" cy="535200"/>
          </a:xfrm>
          <a:prstGeom prst="rect">
            <a:avLst/>
          </a:prstGeom>
        </p:spPr>
        <p:txBody>
          <a:bodyPr spcFirstLastPara="1" wrap="square" lIns="91425" tIns="45700" rIns="91425" bIns="45700" anchor="ctr" anchorCtr="0">
            <a:noAutofit/>
          </a:bodyPr>
          <a:lstStyle/>
          <a:p>
            <a:pPr lvl="0"/>
            <a:r>
              <a:rPr lang="en-GB" dirty="0" err="1"/>
              <a:t>Valeur</a:t>
            </a:r>
            <a:r>
              <a:rPr lang="en-GB" dirty="0"/>
              <a:t> des programmes Research4Life</a:t>
            </a:r>
            <a:endParaRPr dirty="0"/>
          </a:p>
        </p:txBody>
      </p:sp>
      <p:sp>
        <p:nvSpPr>
          <p:cNvPr id="120" name="Google Shape;120;p19"/>
          <p:cNvSpPr txBox="1">
            <a:spLocks noGrp="1"/>
          </p:cNvSpPr>
          <p:nvPr>
            <p:ph type="body" idx="1"/>
          </p:nvPr>
        </p:nvSpPr>
        <p:spPr>
          <a:xfrm>
            <a:off x="727650" y="1923025"/>
            <a:ext cx="7688700" cy="2261100"/>
          </a:xfrm>
          <a:prstGeom prst="rect">
            <a:avLst/>
          </a:prstGeom>
        </p:spPr>
        <p:txBody>
          <a:bodyPr spcFirstLastPara="1" wrap="square" lIns="91425" tIns="45700" rIns="91425" bIns="45700" anchor="t" anchorCtr="0">
            <a:noAutofit/>
          </a:bodyPr>
          <a:lstStyle/>
          <a:p>
            <a:pPr marL="0" indent="0">
              <a:buNone/>
            </a:pPr>
            <a:r>
              <a:rPr lang="fr-FR" sz="1800" dirty="0">
                <a:solidFill>
                  <a:srgbClr val="434343"/>
                </a:solidFill>
              </a:rPr>
              <a:t>Coût d’abonnement approximatif à une revue*:</a:t>
            </a:r>
            <a:r>
              <a:rPr lang="fr-FR" sz="1800" b="1" dirty="0">
                <a:solidFill>
                  <a:srgbClr val="434343"/>
                </a:solidFill>
              </a:rPr>
              <a:t> US$ 1,731</a:t>
            </a:r>
            <a:endParaRPr sz="1800" b="1" dirty="0">
              <a:solidFill>
                <a:srgbClr val="434343"/>
              </a:solidFill>
            </a:endParaRPr>
          </a:p>
          <a:p>
            <a:pPr marL="0" lvl="0" indent="0">
              <a:buNone/>
            </a:pPr>
            <a:r>
              <a:rPr lang="fr-FR" sz="1800" dirty="0">
                <a:solidFill>
                  <a:srgbClr val="434343"/>
                </a:solidFill>
              </a:rPr>
              <a:t>Research4Life fournit un accès à :</a:t>
            </a:r>
            <a:r>
              <a:rPr lang="fr-FR" sz="1800" b="1" dirty="0">
                <a:solidFill>
                  <a:srgbClr val="434343"/>
                </a:solidFill>
              </a:rPr>
              <a:t> 20,000 revues**</a:t>
            </a:r>
          </a:p>
          <a:p>
            <a:pPr marL="0" lvl="0" indent="0">
              <a:buNone/>
            </a:pPr>
            <a:r>
              <a:rPr lang="fr-FR" sz="1800" dirty="0">
                <a:solidFill>
                  <a:srgbClr val="434343"/>
                </a:solidFill>
              </a:rPr>
              <a:t>Le coût monétaire total fournies a chaque institution: </a:t>
            </a:r>
            <a:r>
              <a:rPr lang="fr-FR" sz="1800" b="1" dirty="0">
                <a:solidFill>
                  <a:srgbClr val="586F7C"/>
                </a:solidFill>
              </a:rPr>
              <a:t>US$ 34,620,000</a:t>
            </a:r>
          </a:p>
        </p:txBody>
      </p:sp>
      <p:sp>
        <p:nvSpPr>
          <p:cNvPr id="121" name="Google Shape;121;p19"/>
          <p:cNvSpPr txBox="1"/>
          <p:nvPr/>
        </p:nvSpPr>
        <p:spPr>
          <a:xfrm>
            <a:off x="854525" y="3995175"/>
            <a:ext cx="7392000" cy="764700"/>
          </a:xfrm>
          <a:prstGeom prst="rect">
            <a:avLst/>
          </a:prstGeom>
          <a:noFill/>
          <a:ln>
            <a:noFill/>
          </a:ln>
        </p:spPr>
        <p:txBody>
          <a:bodyPr spcFirstLastPara="1" wrap="square" lIns="91425" tIns="91425" rIns="91425" bIns="91425" anchor="t" anchorCtr="0">
            <a:noAutofit/>
          </a:bodyPr>
          <a:lstStyle/>
          <a:p>
            <a:pPr lvl="0"/>
            <a:r>
              <a:rPr lang="fr-FR" sz="900" i="1" dirty="0">
                <a:solidFill>
                  <a:schemeClr val="dk1"/>
                </a:solidFill>
                <a:latin typeface="Open Sans" panose="020B0606030504020204" pitchFamily="34" charset="0"/>
                <a:ea typeface="Open Sans" panose="020B0606030504020204" pitchFamily="34" charset="0"/>
                <a:cs typeface="Open Sans" panose="020B0606030504020204" pitchFamily="34" charset="0"/>
              </a:rPr>
              <a:t>* Basé sur l’enquête LJ des prix des Périodiques 2017 https://www.libraryjournal.com/?detailStory=new-world-same-model-periodicals-price-survey-2017</a:t>
            </a:r>
          </a:p>
          <a:p>
            <a:pPr lvl="0"/>
            <a:endParaRPr lang="fr-FR" sz="900" i="1"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a:p>
            <a:pPr lvl="0">
              <a:lnSpc>
                <a:spcPct val="115000"/>
              </a:lnSpc>
              <a:spcAft>
                <a:spcPts val="1600"/>
              </a:spcAft>
            </a:pPr>
            <a:r>
              <a:rPr lang="fr-FR" sz="900" i="1" dirty="0">
                <a:solidFill>
                  <a:schemeClr val="dk1"/>
                </a:solidFill>
                <a:latin typeface="Open Sans" panose="020B0606030504020204" pitchFamily="34" charset="0"/>
                <a:ea typeface="Open Sans" panose="020B0606030504020204" pitchFamily="34" charset="0"/>
                <a:cs typeface="Open Sans" panose="020B0606030504020204" pitchFamily="34" charset="0"/>
              </a:rPr>
              <a:t>**Les éditeurs ont l’option de choisir  de donner ou non l’accès à des contenus spécifiques dans des pays spécifiques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9"/>
          <p:cNvSpPr txBox="1">
            <a:spLocks noGrp="1"/>
          </p:cNvSpPr>
          <p:nvPr>
            <p:ph type="title"/>
          </p:nvPr>
        </p:nvSpPr>
        <p:spPr>
          <a:xfrm>
            <a:off x="729450" y="1318650"/>
            <a:ext cx="7688700" cy="845906"/>
          </a:xfrm>
          <a:prstGeom prst="rect">
            <a:avLst/>
          </a:prstGeom>
        </p:spPr>
        <p:txBody>
          <a:bodyPr spcFirstLastPara="1" wrap="square" lIns="91425" tIns="45700" rIns="91425" bIns="45700" anchor="ctr" anchorCtr="0">
            <a:noAutofit/>
          </a:bodyPr>
          <a:lstStyle/>
          <a:p>
            <a:pPr lvl="0"/>
            <a:r>
              <a:rPr lang="en-GB" sz="2400" dirty="0"/>
              <a:t>Prix </a:t>
            </a:r>
            <a:r>
              <a:rPr lang="en-GB" sz="2400" dirty="0" err="1"/>
              <a:t>moyen</a:t>
            </a:r>
            <a:r>
              <a:rPr lang="en-GB" sz="2400" dirty="0"/>
              <a:t> des revues en </a:t>
            </a:r>
            <a:r>
              <a:rPr lang="en-GB" sz="2400" dirty="0" err="1"/>
              <a:t>ligne</a:t>
            </a:r>
            <a:r>
              <a:rPr lang="en-GB" sz="2400" dirty="0"/>
              <a:t> </a:t>
            </a:r>
            <a:r>
              <a:rPr lang="en-GB" sz="2400" dirty="0" err="1"/>
              <a:t>selon</a:t>
            </a:r>
            <a:r>
              <a:rPr lang="en-GB" sz="2400" dirty="0"/>
              <a:t> </a:t>
            </a:r>
            <a:r>
              <a:rPr lang="en-GB" sz="2400" dirty="0" err="1"/>
              <a:t>l’enquête</a:t>
            </a:r>
            <a:r>
              <a:rPr lang="en-GB" sz="2400" dirty="0"/>
              <a:t> LJ sur les prix des </a:t>
            </a:r>
            <a:r>
              <a:rPr lang="en-GB" sz="2400" dirty="0" err="1"/>
              <a:t>périodiques</a:t>
            </a:r>
            <a:r>
              <a:rPr lang="en-GB" sz="2400" dirty="0"/>
              <a:t>, 2017</a:t>
            </a:r>
            <a:endParaRPr sz="2400" dirty="0"/>
          </a:p>
        </p:txBody>
      </p:sp>
      <p:sp>
        <p:nvSpPr>
          <p:cNvPr id="121" name="Google Shape;121;p19"/>
          <p:cNvSpPr txBox="1"/>
          <p:nvPr/>
        </p:nvSpPr>
        <p:spPr>
          <a:xfrm>
            <a:off x="725850" y="4707728"/>
            <a:ext cx="7392000" cy="350044"/>
          </a:xfrm>
          <a:prstGeom prst="rect">
            <a:avLst/>
          </a:prstGeom>
          <a:noFill/>
          <a:ln>
            <a:noFill/>
          </a:ln>
        </p:spPr>
        <p:txBody>
          <a:bodyPr spcFirstLastPara="1" wrap="square" lIns="91425" tIns="91425" rIns="91425" bIns="91425" anchor="t" anchorCtr="0">
            <a:noAutofit/>
          </a:bodyPr>
          <a:lstStyle/>
          <a:p>
            <a:r>
              <a:rPr lang="fr-FR" sz="900" dirty="0">
                <a:solidFill>
                  <a:schemeClr val="dk1"/>
                </a:solidFill>
                <a:latin typeface="Open Sans" panose="020B0606030504020204" pitchFamily="34" charset="0"/>
                <a:ea typeface="Open Sans" panose="020B0606030504020204" pitchFamily="34" charset="0"/>
                <a:cs typeface="Open Sans" panose="020B0606030504020204" pitchFamily="34" charset="0"/>
              </a:rPr>
              <a:t>Source: l’enquête LJ sur les prix des périodiques, 2017, </a:t>
            </a:r>
            <a:r>
              <a:rPr lang="en-GB" sz="900" i="1" dirty="0">
                <a:latin typeface="Open Sans" panose="020B0606030504020204" pitchFamily="34" charset="0"/>
                <a:ea typeface="Open Sans" panose="020B0606030504020204" pitchFamily="34" charset="0"/>
                <a:cs typeface="Open Sans" panose="020B0606030504020204" pitchFamily="34" charset="0"/>
                <a:hlinkClick r:id="rId3"/>
              </a:rPr>
              <a:t>https://www.libraryjournal.com/?detailStory=new-world-same-model-periodicals-price-survey-2017</a:t>
            </a:r>
            <a:r>
              <a:rPr lang="en-GB" sz="900" i="1" dirty="0">
                <a:latin typeface="Open Sans" panose="020B0606030504020204" pitchFamily="34" charset="0"/>
                <a:ea typeface="Open Sans" panose="020B0606030504020204" pitchFamily="34" charset="0"/>
                <a:cs typeface="Open Sans" panose="020B0606030504020204" pitchFamily="34" charset="0"/>
              </a:rPr>
              <a:t> </a:t>
            </a:r>
          </a:p>
          <a:p>
            <a:pPr lvl="0"/>
            <a:r>
              <a:rPr lang="fr-FR" sz="900" dirty="0">
                <a:solidFill>
                  <a:schemeClr val="dk1"/>
                </a:solidFill>
                <a:latin typeface="Open Sans" panose="020B0606030504020204" pitchFamily="34" charset="0"/>
                <a:ea typeface="Open Sans" panose="020B0606030504020204" pitchFamily="34" charset="0"/>
                <a:cs typeface="Open Sans" panose="020B0606030504020204" pitchFamily="34" charset="0"/>
              </a:rPr>
              <a:t> </a:t>
            </a:r>
          </a:p>
          <a:p>
            <a:pPr lvl="0"/>
            <a:endParaRPr lang="fr-FR" sz="900" dirty="0">
              <a:solidFill>
                <a:schemeClr val="dk1"/>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7" name="Tableau 4">
            <a:extLst>
              <a:ext uri="{FF2B5EF4-FFF2-40B4-BE49-F238E27FC236}">
                <a16:creationId xmlns:a16="http://schemas.microsoft.com/office/drawing/2014/main" id="{28B72D87-B35B-42E2-9FD2-307218CEDE01}"/>
              </a:ext>
            </a:extLst>
          </p:cNvPr>
          <p:cNvGraphicFramePr>
            <a:graphicFrameLocks noGrp="1"/>
          </p:cNvGraphicFramePr>
          <p:nvPr>
            <p:extLst>
              <p:ext uri="{D42A27DB-BD31-4B8C-83A1-F6EECF244321}">
                <p14:modId xmlns:p14="http://schemas.microsoft.com/office/powerpoint/2010/main" val="276817202"/>
              </p:ext>
            </p:extLst>
          </p:nvPr>
        </p:nvGraphicFramePr>
        <p:xfrm>
          <a:off x="725850" y="2164556"/>
          <a:ext cx="6423572" cy="2432685"/>
        </p:xfrm>
        <a:graphic>
          <a:graphicData uri="http://schemas.openxmlformats.org/drawingml/2006/table">
            <a:tbl>
              <a:tblPr/>
              <a:tblGrid>
                <a:gridCol w="1333500">
                  <a:extLst>
                    <a:ext uri="{9D8B030D-6E8A-4147-A177-3AD203B41FA5}">
                      <a16:colId xmlns:a16="http://schemas.microsoft.com/office/drawing/2014/main" val="20000"/>
                    </a:ext>
                  </a:extLst>
                </a:gridCol>
                <a:gridCol w="1779314">
                  <a:extLst>
                    <a:ext uri="{9D8B030D-6E8A-4147-A177-3AD203B41FA5}">
                      <a16:colId xmlns:a16="http://schemas.microsoft.com/office/drawing/2014/main" val="20001"/>
                    </a:ext>
                  </a:extLst>
                </a:gridCol>
                <a:gridCol w="1357586">
                  <a:extLst>
                    <a:ext uri="{9D8B030D-6E8A-4147-A177-3AD203B41FA5}">
                      <a16:colId xmlns:a16="http://schemas.microsoft.com/office/drawing/2014/main" val="20002"/>
                    </a:ext>
                  </a:extLst>
                </a:gridCol>
                <a:gridCol w="1953172">
                  <a:extLst>
                    <a:ext uri="{9D8B030D-6E8A-4147-A177-3AD203B41FA5}">
                      <a16:colId xmlns:a16="http://schemas.microsoft.com/office/drawing/2014/main" val="20003"/>
                    </a:ext>
                  </a:extLst>
                </a:gridCol>
              </a:tblGrid>
              <a:tr h="190500">
                <a:tc>
                  <a:txBody>
                    <a:bodyPr/>
                    <a:lstStyle/>
                    <a:p>
                      <a:pPr algn="l" fontAlgn="b"/>
                      <a:r>
                        <a:rPr lang="fr-FR" sz="1400" b="1" i="0" u="none" strike="noStrike" dirty="0">
                          <a:solidFill>
                            <a:srgbClr val="FFFFFF"/>
                          </a:solidFill>
                          <a:latin typeface="Calibri"/>
                        </a:rPr>
                        <a:t>DISCIPLINE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b"/>
                      <a:r>
                        <a:rPr lang="fr-FR" sz="1400" b="1" i="0" u="none" strike="noStrike">
                          <a:solidFill>
                            <a:srgbClr val="FFFFFF"/>
                          </a:solidFill>
                          <a:latin typeface="Calibri"/>
                        </a:rPr>
                        <a:t>PRIX MOYEN PAR TITRE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b"/>
                      <a:r>
                        <a:rPr lang="fr-FR" sz="1400" b="1" i="0" u="none" strike="noStrike">
                          <a:solidFill>
                            <a:srgbClr val="FFFFFF"/>
                          </a:solidFill>
                          <a:latin typeface="Calibri"/>
                        </a:rPr>
                        <a:t>DISCIPLINE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l" fontAlgn="b"/>
                      <a:r>
                        <a:rPr lang="fr-FR" sz="1400" b="1" i="0" u="none" strike="noStrike" dirty="0">
                          <a:solidFill>
                            <a:srgbClr val="FFFFFF"/>
                          </a:solidFill>
                          <a:latin typeface="Calibri"/>
                        </a:rPr>
                        <a:t>PRIX MOYEN PAR TITRE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190500">
                <a:tc>
                  <a:txBody>
                    <a:bodyPr/>
                    <a:lstStyle/>
                    <a:p>
                      <a:pPr algn="l" fontAlgn="b"/>
                      <a:r>
                        <a:rPr lang="fr-FR" sz="1400" b="1" i="0" u="none" strike="noStrike">
                          <a:solidFill>
                            <a:srgbClr val="000000"/>
                          </a:solidFill>
                          <a:latin typeface="Calibri"/>
                        </a:rPr>
                        <a:t>Chimie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$4,773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fontAlgn="b"/>
                      <a:r>
                        <a:rPr lang="fr-FR" sz="1400" b="1" i="0" u="none" strike="noStrike">
                          <a:solidFill>
                            <a:srgbClr val="000000"/>
                          </a:solidFill>
                          <a:latin typeface="Calibri"/>
                        </a:rPr>
                        <a:t>Botanique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$2,053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1"/>
                  </a:ext>
                </a:extLst>
              </a:tr>
              <a:tr h="190500">
                <a:tc>
                  <a:txBody>
                    <a:bodyPr/>
                    <a:lstStyle/>
                    <a:p>
                      <a:pPr algn="l" fontAlgn="b"/>
                      <a:r>
                        <a:rPr lang="fr-FR" sz="1400" b="1" i="0" u="none" strike="noStrike">
                          <a:solidFill>
                            <a:srgbClr val="000000"/>
                          </a:solidFill>
                          <a:latin typeface="Calibri"/>
                        </a:rPr>
                        <a:t>Physique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4,369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fontAlgn="b"/>
                      <a:r>
                        <a:rPr lang="fr-FR" sz="1400" b="1" i="0" u="none" strike="noStrike">
                          <a:solidFill>
                            <a:srgbClr val="000000"/>
                          </a:solidFill>
                          <a:latin typeface="Calibri"/>
                        </a:rPr>
                        <a:t>Zoologie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1,988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2"/>
                  </a:ext>
                </a:extLst>
              </a:tr>
              <a:tr h="190500">
                <a:tc>
                  <a:txBody>
                    <a:bodyPr/>
                    <a:lstStyle/>
                    <a:p>
                      <a:pPr algn="l" fontAlgn="b"/>
                      <a:r>
                        <a:rPr lang="fr-FR" sz="1400" b="1" i="0" u="none" strike="noStrike">
                          <a:solidFill>
                            <a:srgbClr val="000000"/>
                          </a:solidFill>
                          <a:latin typeface="Calibri"/>
                        </a:rPr>
                        <a:t>Ingénierie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3,408</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fontAlgn="b"/>
                      <a:r>
                        <a:rPr lang="fr-FR" sz="1400" b="1" i="0" u="none" strike="noStrike">
                          <a:solidFill>
                            <a:srgbClr val="000000"/>
                          </a:solidFill>
                          <a:latin typeface="Calibri"/>
                        </a:rPr>
                        <a:t>Math &amp; Informatique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1,971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3"/>
                  </a:ext>
                </a:extLst>
              </a:tr>
              <a:tr h="190500">
                <a:tc>
                  <a:txBody>
                    <a:bodyPr/>
                    <a:lstStyle/>
                    <a:p>
                      <a:pPr algn="l" fontAlgn="b"/>
                      <a:r>
                        <a:rPr lang="fr-FR" sz="1400" b="1" i="0" u="none" strike="noStrike">
                          <a:solidFill>
                            <a:srgbClr val="000000"/>
                          </a:solidFill>
                          <a:latin typeface="Calibri"/>
                        </a:rPr>
                        <a:t>Biologie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2,917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fontAlgn="b"/>
                      <a:r>
                        <a:rPr lang="fr-FR" sz="1400" b="1" i="0" u="none" strike="noStrike">
                          <a:solidFill>
                            <a:srgbClr val="000000"/>
                          </a:solidFill>
                          <a:latin typeface="Calibri"/>
                        </a:rPr>
                        <a:t>Géographie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1,742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4"/>
                  </a:ext>
                </a:extLst>
              </a:tr>
              <a:tr h="190500">
                <a:tc>
                  <a:txBody>
                    <a:bodyPr/>
                    <a:lstStyle/>
                    <a:p>
                      <a:pPr algn="l" fontAlgn="b"/>
                      <a:r>
                        <a:rPr lang="fr-FR" sz="1400" b="1" i="0" u="none" strike="noStrike">
                          <a:solidFill>
                            <a:srgbClr val="000000"/>
                          </a:solidFill>
                          <a:latin typeface="Calibri"/>
                        </a:rPr>
                        <a:t>Nutrition</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2,567</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fontAlgn="b"/>
                      <a:r>
                        <a:rPr lang="fr-FR" sz="1400" b="1" i="0" u="none" strike="noStrike">
                          <a:solidFill>
                            <a:srgbClr val="000000"/>
                          </a:solidFill>
                          <a:latin typeface="Calibri"/>
                        </a:rPr>
                        <a:t>Sciences de la Santé</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1,736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5"/>
                  </a:ext>
                </a:extLst>
              </a:tr>
              <a:tr h="190500">
                <a:tc>
                  <a:txBody>
                    <a:bodyPr/>
                    <a:lstStyle/>
                    <a:p>
                      <a:pPr algn="l" fontAlgn="b"/>
                      <a:r>
                        <a:rPr lang="fr-FR" sz="1400" b="1" i="0" u="none" strike="noStrike">
                          <a:solidFill>
                            <a:srgbClr val="000000"/>
                          </a:solidFill>
                          <a:latin typeface="Calibri"/>
                        </a:rPr>
                        <a:t>Géologie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2,381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fontAlgn="b"/>
                      <a:r>
                        <a:rPr lang="fr-FR" sz="1400" b="1" i="0" u="none" strike="noStrike">
                          <a:solidFill>
                            <a:srgbClr val="000000"/>
                          </a:solidFill>
                          <a:latin typeface="Calibri"/>
                        </a:rPr>
                        <a:t>Agriculture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1,666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6"/>
                  </a:ext>
                </a:extLst>
              </a:tr>
              <a:tr h="190500">
                <a:tc>
                  <a:txBody>
                    <a:bodyPr/>
                    <a:lstStyle/>
                    <a:p>
                      <a:pPr algn="l" fontAlgn="b"/>
                      <a:r>
                        <a:rPr lang="fr-FR" sz="1400" b="1" i="0" u="none" strike="noStrike">
                          <a:solidFill>
                            <a:srgbClr val="000000"/>
                          </a:solidFill>
                          <a:latin typeface="Calibri"/>
                        </a:rPr>
                        <a:t>Technologie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2,234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fontAlgn="b"/>
                      <a:r>
                        <a:rPr lang="fr-FR" sz="1400" b="1" i="0" u="none" strike="noStrike">
                          <a:solidFill>
                            <a:srgbClr val="000000"/>
                          </a:solidFill>
                          <a:latin typeface="Calibri"/>
                        </a:rPr>
                        <a:t>Science général</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1,556</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7"/>
                  </a:ext>
                </a:extLst>
              </a:tr>
              <a:tr h="190500">
                <a:tc>
                  <a:txBody>
                    <a:bodyPr/>
                    <a:lstStyle/>
                    <a:p>
                      <a:pPr algn="l" fontAlgn="b"/>
                      <a:r>
                        <a:rPr lang="fr-FR" sz="1400" b="1" i="0" u="none" strike="noStrike">
                          <a:solidFill>
                            <a:srgbClr val="000000"/>
                          </a:solidFill>
                          <a:latin typeface="Calibri"/>
                        </a:rPr>
                        <a:t>Astronomie</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fr-FR" sz="1400" b="1" i="0" u="none" strike="noStrike" dirty="0">
                          <a:solidFill>
                            <a:srgbClr val="000000"/>
                          </a:solidFill>
                          <a:latin typeface="Calibri"/>
                        </a:rPr>
                        <a:t>2,071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l" fontAlgn="b"/>
                      <a:endParaRPr lang="fr-FR" sz="1400" b="0" i="0" u="none" strike="noStrike">
                        <a:solidFill>
                          <a:srgbClr val="000000"/>
                        </a:solidFill>
                        <a:latin typeface="Calibri"/>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fr-FR" sz="1400" b="1" i="0" u="none" strike="noStrike" dirty="0">
                          <a:solidFill>
                            <a:srgbClr val="000000"/>
                          </a:solidFill>
                          <a:latin typeface="Calibri"/>
                        </a:rPr>
                        <a:t> </a:t>
                      </a: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34704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617891" y="1400831"/>
            <a:ext cx="7688700" cy="53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400" dirty="0" err="1"/>
              <a:t>Pourquoi</a:t>
            </a:r>
            <a:r>
              <a:rPr lang="en-GB" sz="2400" dirty="0"/>
              <a:t> </a:t>
            </a:r>
            <a:r>
              <a:rPr lang="en-GB" sz="2400" dirty="0" err="1"/>
              <a:t>l’accès</a:t>
            </a:r>
            <a:r>
              <a:rPr lang="en-GB" sz="2400" dirty="0"/>
              <a:t> à la publication </a:t>
            </a:r>
            <a:r>
              <a:rPr lang="en-GB" sz="2400" dirty="0" err="1"/>
              <a:t>scientifique</a:t>
            </a:r>
            <a:r>
              <a:rPr lang="en-GB" sz="2400" dirty="0"/>
              <a:t> </a:t>
            </a:r>
            <a:r>
              <a:rPr lang="en-GB" sz="2400" dirty="0" err="1"/>
              <a:t>est-elle</a:t>
            </a:r>
            <a:r>
              <a:rPr lang="en-GB" sz="2400" dirty="0"/>
              <a:t> </a:t>
            </a:r>
            <a:r>
              <a:rPr lang="en-GB" sz="2400" dirty="0" err="1"/>
              <a:t>importante</a:t>
            </a:r>
            <a:r>
              <a:rPr lang="en-GB" sz="2400" dirty="0"/>
              <a:t>?</a:t>
            </a:r>
            <a:endParaRPr sz="2400" dirty="0"/>
          </a:p>
        </p:txBody>
      </p:sp>
      <p:sp>
        <p:nvSpPr>
          <p:cNvPr id="134" name="Google Shape;134;p21"/>
          <p:cNvSpPr txBox="1">
            <a:spLocks noGrp="1"/>
          </p:cNvSpPr>
          <p:nvPr>
            <p:ph type="body" idx="1"/>
          </p:nvPr>
        </p:nvSpPr>
        <p:spPr>
          <a:xfrm>
            <a:off x="617891" y="2104978"/>
            <a:ext cx="2369425" cy="2875011"/>
          </a:xfrm>
          <a:prstGeom prst="rect">
            <a:avLst/>
          </a:prstGeom>
        </p:spPr>
        <p:txBody>
          <a:bodyPr spcFirstLastPara="1" wrap="square" lIns="91425" tIns="45700" rIns="91425" bIns="45700" anchor="t" anchorCtr="0">
            <a:noAutofit/>
          </a:bodyPr>
          <a:lstStyle/>
          <a:p>
            <a:pPr marL="0" indent="0">
              <a:buNone/>
            </a:pPr>
            <a:r>
              <a:rPr lang="fr-FR" sz="1000" i="1" dirty="0"/>
              <a:t>« Mon accès à</a:t>
            </a:r>
            <a:r>
              <a:rPr lang="fr-FR" sz="1000" b="1" dirty="0">
                <a:solidFill>
                  <a:srgbClr val="00B0F0"/>
                </a:solidFill>
              </a:rPr>
              <a:t> OARE </a:t>
            </a:r>
            <a:r>
              <a:rPr lang="fr-FR" sz="1000" i="1" dirty="0"/>
              <a:t>lors de ma thèse ne me permettait pas seulement en tant qu’individu d’ atteindre mon objectif mais aussi d’ améliorer la qualité des </a:t>
            </a:r>
            <a:r>
              <a:rPr lang="fr-FR" sz="1000" i="1" dirty="0" err="1"/>
              <a:t>Ogiek</a:t>
            </a:r>
            <a:r>
              <a:rPr lang="fr-FR" sz="1000" i="1" dirty="0"/>
              <a:t> au </a:t>
            </a:r>
            <a:r>
              <a:rPr lang="fr-FR" sz="1000" i="1" dirty="0" err="1"/>
              <a:t>Mauche</a:t>
            </a:r>
            <a:r>
              <a:rPr lang="fr-FR" sz="1000" i="1" dirty="0"/>
              <a:t> et </a:t>
            </a:r>
            <a:r>
              <a:rPr lang="fr-FR" sz="1000" i="1" dirty="0" err="1"/>
              <a:t>Newsiit</a:t>
            </a:r>
            <a:r>
              <a:rPr lang="fr-FR" sz="1000" i="1" dirty="0"/>
              <a:t> où la diarrhée et la toux, parmi d’autres maladies bénignes préventives, étaient en train de  ravager la vie des enfants et de beaucoup d’adultes dans un cercle vicieux maladif ».</a:t>
            </a:r>
            <a:endParaRPr lang="fr-FR" sz="1000" dirty="0"/>
          </a:p>
          <a:p>
            <a:pPr marL="0" lvl="0" indent="0">
              <a:buNone/>
            </a:pPr>
            <a:r>
              <a:rPr lang="fr-FR" sz="800" i="1" dirty="0" err="1">
                <a:solidFill>
                  <a:srgbClr val="999999"/>
                </a:solidFill>
                <a:highlight>
                  <a:srgbClr val="FFFFFF"/>
                </a:highlight>
              </a:rPr>
              <a:t>Wilkista</a:t>
            </a:r>
            <a:r>
              <a:rPr lang="fr-FR" sz="800" i="1" dirty="0">
                <a:solidFill>
                  <a:srgbClr val="999999"/>
                </a:solidFill>
                <a:highlight>
                  <a:srgbClr val="FFFFFF"/>
                </a:highlight>
              </a:rPr>
              <a:t> </a:t>
            </a:r>
            <a:r>
              <a:rPr lang="fr-FR" sz="800" i="1" dirty="0" err="1">
                <a:solidFill>
                  <a:srgbClr val="999999"/>
                </a:solidFill>
                <a:highlight>
                  <a:srgbClr val="FFFFFF"/>
                </a:highlight>
              </a:rPr>
              <a:t>Nyaora</a:t>
            </a:r>
            <a:r>
              <a:rPr lang="fr-FR" sz="800" i="1" dirty="0">
                <a:solidFill>
                  <a:srgbClr val="999999"/>
                </a:solidFill>
                <a:highlight>
                  <a:srgbClr val="FFFFFF"/>
                </a:highlight>
              </a:rPr>
              <a:t> </a:t>
            </a:r>
            <a:r>
              <a:rPr lang="fr-FR" sz="800" i="1" dirty="0" err="1">
                <a:solidFill>
                  <a:srgbClr val="999999"/>
                </a:solidFill>
                <a:highlight>
                  <a:srgbClr val="FFFFFF"/>
                </a:highlight>
              </a:rPr>
              <a:t>Moturi</a:t>
            </a:r>
            <a:r>
              <a:rPr lang="fr-FR" sz="800" i="1" dirty="0">
                <a:solidFill>
                  <a:srgbClr val="999999"/>
                </a:solidFill>
                <a:highlight>
                  <a:srgbClr val="FFFFFF"/>
                </a:highlight>
              </a:rPr>
              <a:t>, Chef du département des études environnementales, Université de </a:t>
            </a:r>
            <a:r>
              <a:rPr lang="fr-FR" sz="800" i="1" dirty="0" err="1">
                <a:solidFill>
                  <a:srgbClr val="999999"/>
                </a:solidFill>
                <a:highlight>
                  <a:srgbClr val="FFFFFF"/>
                </a:highlight>
              </a:rPr>
              <a:t>Egerton</a:t>
            </a:r>
            <a:r>
              <a:rPr lang="fr-FR" sz="800" i="1" dirty="0">
                <a:solidFill>
                  <a:srgbClr val="999999"/>
                </a:solidFill>
                <a:highlight>
                  <a:srgbClr val="FFFFFF"/>
                </a:highlight>
              </a:rPr>
              <a:t>, Kenya</a:t>
            </a:r>
          </a:p>
          <a:p>
            <a:pPr marL="0" lvl="0" indent="0">
              <a:buNone/>
            </a:pPr>
            <a:endParaRPr sz="800" i="1" dirty="0">
              <a:solidFill>
                <a:srgbClr val="999999"/>
              </a:solidFill>
              <a:highlight>
                <a:srgbClr val="FFFFFF"/>
              </a:highlight>
            </a:endParaRPr>
          </a:p>
        </p:txBody>
      </p:sp>
      <p:sp>
        <p:nvSpPr>
          <p:cNvPr id="135" name="Google Shape;135;p21"/>
          <p:cNvSpPr txBox="1">
            <a:spLocks noGrp="1"/>
          </p:cNvSpPr>
          <p:nvPr>
            <p:ph type="body" idx="4294967295"/>
          </p:nvPr>
        </p:nvSpPr>
        <p:spPr>
          <a:xfrm>
            <a:off x="3286125" y="2104978"/>
            <a:ext cx="2571750" cy="2928883"/>
          </a:xfrm>
          <a:prstGeom prst="rect">
            <a:avLst/>
          </a:prstGeom>
        </p:spPr>
        <p:txBody>
          <a:bodyPr spcFirstLastPara="1" wrap="square" lIns="91425" tIns="45700" rIns="91425" bIns="45700" anchor="t" anchorCtr="0">
            <a:noAutofit/>
          </a:bodyPr>
          <a:lstStyle/>
          <a:p>
            <a:pPr marL="0" indent="0">
              <a:buNone/>
            </a:pPr>
            <a:r>
              <a:rPr lang="fr-FR" sz="1000" i="1" dirty="0"/>
              <a:t>« Les Revues scientifiques sont très importantes dans les pays en développement parce qu’ils donnent aux scientifiques – la connaissance, l’information de pointe ; ainsi ils peuvent   lutter contre les maladies... Les Programmes tels que </a:t>
            </a:r>
            <a:r>
              <a:rPr lang="fr-FR" sz="1000" b="1" i="1" dirty="0">
                <a:solidFill>
                  <a:srgbClr val="00B0F0"/>
                </a:solidFill>
              </a:rPr>
              <a:t>HINARI, AGORA et OARE</a:t>
            </a:r>
            <a:r>
              <a:rPr lang="fr-FR" sz="1000" i="1" dirty="0"/>
              <a:t>... donnent accès à plusieurs pays en développement ... Ceci garantie que…les  connaissances scientifiques sont également livrés aux scientifiques pour qu’ils  innovent...  Et les adaptent à leurs propres environnements et travaillent véritablement à solutionner les problèmes».</a:t>
            </a:r>
          </a:p>
          <a:p>
            <a:pPr marL="0" indent="0">
              <a:buNone/>
            </a:pPr>
            <a:r>
              <a:rPr lang="en-GB" sz="800" i="1" dirty="0" err="1">
                <a:solidFill>
                  <a:srgbClr val="999999"/>
                </a:solidFill>
                <a:highlight>
                  <a:srgbClr val="FFFFFF"/>
                </a:highlight>
              </a:rPr>
              <a:t>Gracian</a:t>
            </a:r>
            <a:r>
              <a:rPr lang="en-GB" sz="800" i="1" dirty="0">
                <a:solidFill>
                  <a:srgbClr val="999999"/>
                </a:solidFill>
                <a:highlight>
                  <a:srgbClr val="FFFFFF"/>
                </a:highlight>
              </a:rPr>
              <a:t> </a:t>
            </a:r>
            <a:r>
              <a:rPr lang="en-GB" sz="800" i="1" dirty="0" err="1">
                <a:solidFill>
                  <a:srgbClr val="999999"/>
                </a:solidFill>
                <a:highlight>
                  <a:srgbClr val="FFFFFF"/>
                </a:highlight>
              </a:rPr>
              <a:t>Chimwaza</a:t>
            </a:r>
            <a:r>
              <a:rPr lang="en-GB" sz="800" i="1" dirty="0">
                <a:solidFill>
                  <a:srgbClr val="999999"/>
                </a:solidFill>
                <a:highlight>
                  <a:srgbClr val="FFFFFF"/>
                </a:highlight>
              </a:rPr>
              <a:t>, Director executive de ITOCA (Information Training and Outreach Centre for Africa), Pretoria, Africa </a:t>
            </a:r>
            <a:r>
              <a:rPr lang="en-US" sz="800" i="1" dirty="0">
                <a:solidFill>
                  <a:srgbClr val="999999"/>
                </a:solidFill>
                <a:highlight>
                  <a:srgbClr val="FFFFFF"/>
                </a:highlight>
              </a:rPr>
              <a:t>du </a:t>
            </a:r>
            <a:r>
              <a:rPr lang="en-US" sz="800" i="1" dirty="0" err="1">
                <a:solidFill>
                  <a:srgbClr val="999999"/>
                </a:solidFill>
                <a:highlight>
                  <a:srgbClr val="FFFFFF"/>
                </a:highlight>
              </a:rPr>
              <a:t>Sud</a:t>
            </a:r>
            <a:endParaRPr sz="800" i="1" dirty="0">
              <a:solidFill>
                <a:srgbClr val="999999"/>
              </a:solidFill>
              <a:highlight>
                <a:srgbClr val="FFFFFF"/>
              </a:highlight>
            </a:endParaRPr>
          </a:p>
        </p:txBody>
      </p:sp>
      <p:sp>
        <p:nvSpPr>
          <p:cNvPr id="136" name="Google Shape;136;p21"/>
          <p:cNvSpPr txBox="1">
            <a:spLocks noGrp="1"/>
          </p:cNvSpPr>
          <p:nvPr>
            <p:ph type="body" idx="4294967295"/>
          </p:nvPr>
        </p:nvSpPr>
        <p:spPr>
          <a:xfrm>
            <a:off x="6020902" y="2104978"/>
            <a:ext cx="2573337" cy="2677399"/>
          </a:xfrm>
          <a:prstGeom prst="rect">
            <a:avLst/>
          </a:prstGeom>
        </p:spPr>
        <p:txBody>
          <a:bodyPr spcFirstLastPara="1" wrap="square" lIns="91425" tIns="45700" rIns="91425" bIns="45700" anchor="t" anchorCtr="0">
            <a:noAutofit/>
          </a:bodyPr>
          <a:lstStyle/>
          <a:p>
            <a:pPr marL="0" indent="0">
              <a:buNone/>
            </a:pPr>
            <a:r>
              <a:rPr lang="fr-FR" sz="1000" i="1" dirty="0"/>
              <a:t>« Dans le domaine médical, la formation et  la recherche, l’information est quelque chose de  très crucial... Nous devons savoir ce qui se fait ailleurs. Avant que nous découvrions </a:t>
            </a:r>
            <a:r>
              <a:rPr lang="fr-FR" sz="1000" b="1" i="1" dirty="0" err="1">
                <a:solidFill>
                  <a:srgbClr val="00B0F0"/>
                </a:solidFill>
              </a:rPr>
              <a:t>Hinari</a:t>
            </a:r>
            <a:r>
              <a:rPr lang="fr-FR" sz="1000" i="1" dirty="0"/>
              <a:t>, trouver des informations était très difficile. HINARI [] nous aide à avoir des données dont nous avons besoin en temps opportun. Il suffit d’aller sur le site, faire... la recherche appropriée; nous pouvons ainsi télécharger les ressources qui s’y trouvent... il résout... Les problèmes de formation et de traitement de patient [s] ».</a:t>
            </a:r>
          </a:p>
          <a:p>
            <a:pPr marL="0" indent="0">
              <a:buNone/>
            </a:pPr>
            <a:r>
              <a:rPr lang="en-GB" sz="800" i="1" dirty="0" err="1">
                <a:solidFill>
                  <a:srgbClr val="999999"/>
                </a:solidFill>
                <a:highlight>
                  <a:srgbClr val="FFFFFF"/>
                </a:highlight>
              </a:rPr>
              <a:t>Dr.</a:t>
            </a:r>
            <a:r>
              <a:rPr lang="en-GB" sz="800" i="1" dirty="0">
                <a:solidFill>
                  <a:srgbClr val="999999"/>
                </a:solidFill>
                <a:highlight>
                  <a:srgbClr val="FFFFFF"/>
                </a:highlight>
              </a:rPr>
              <a:t> </a:t>
            </a:r>
            <a:r>
              <a:rPr lang="en-GB" sz="800" i="1" dirty="0" err="1">
                <a:solidFill>
                  <a:srgbClr val="999999"/>
                </a:solidFill>
                <a:highlight>
                  <a:srgbClr val="FFFFFF"/>
                </a:highlight>
              </a:rPr>
              <a:t>Mahammoud</a:t>
            </a:r>
            <a:r>
              <a:rPr lang="en-GB" sz="800" i="1" dirty="0">
                <a:solidFill>
                  <a:srgbClr val="999999"/>
                </a:solidFill>
                <a:highlight>
                  <a:srgbClr val="FFFFFF"/>
                </a:highlight>
              </a:rPr>
              <a:t> </a:t>
            </a:r>
            <a:r>
              <a:rPr lang="en-GB" sz="800" i="1" dirty="0" err="1">
                <a:solidFill>
                  <a:srgbClr val="999999"/>
                </a:solidFill>
                <a:highlight>
                  <a:srgbClr val="FFFFFF"/>
                </a:highlight>
              </a:rPr>
              <a:t>Jaro</a:t>
            </a:r>
            <a:r>
              <a:rPr lang="en-GB" sz="800" i="1" dirty="0">
                <a:solidFill>
                  <a:srgbClr val="999999"/>
                </a:solidFill>
                <a:highlight>
                  <a:srgbClr val="FFFFFF"/>
                </a:highlight>
              </a:rPr>
              <a:t>, </a:t>
            </a:r>
            <a:r>
              <a:rPr lang="en-GB" sz="800" i="1" dirty="0" err="1">
                <a:solidFill>
                  <a:srgbClr val="999999"/>
                </a:solidFill>
                <a:highlight>
                  <a:srgbClr val="FFFFFF"/>
                </a:highlight>
              </a:rPr>
              <a:t>Urologiste</a:t>
            </a:r>
            <a:r>
              <a:rPr lang="en-GB" sz="800" i="1" dirty="0">
                <a:solidFill>
                  <a:srgbClr val="999999"/>
                </a:solidFill>
                <a:highlight>
                  <a:srgbClr val="FFFFFF"/>
                </a:highlight>
              </a:rPr>
              <a:t>, Dakar </a:t>
            </a:r>
            <a:r>
              <a:rPr lang="en-GB" sz="800" i="1" dirty="0" err="1">
                <a:solidFill>
                  <a:srgbClr val="999999"/>
                </a:solidFill>
                <a:highlight>
                  <a:srgbClr val="FFFFFF"/>
                </a:highlight>
              </a:rPr>
              <a:t>Sénégal</a:t>
            </a:r>
            <a:br>
              <a:rPr lang="en-GB" sz="1000" i="1" dirty="0">
                <a:solidFill>
                  <a:srgbClr val="333333"/>
                </a:solidFill>
                <a:highlight>
                  <a:srgbClr val="FFFFFF"/>
                </a:highlight>
                <a:latin typeface="Roboto"/>
                <a:ea typeface="Roboto"/>
                <a:cs typeface="Roboto"/>
                <a:sym typeface="Roboto"/>
              </a:rPr>
            </a:br>
            <a:br>
              <a:rPr lang="en-GB" sz="1000" i="1" dirty="0">
                <a:solidFill>
                  <a:srgbClr val="333333"/>
                </a:solidFill>
                <a:highlight>
                  <a:srgbClr val="FFFFFF"/>
                </a:highlight>
                <a:latin typeface="Roboto"/>
                <a:ea typeface="Roboto"/>
                <a:cs typeface="Roboto"/>
                <a:sym typeface="Roboto"/>
              </a:rPr>
            </a:br>
            <a:endParaRPr sz="800" i="1" dirty="0">
              <a:solidFill>
                <a:srgbClr val="999999"/>
              </a:solidFill>
              <a:highlight>
                <a:srgbClr val="FFFFFF"/>
              </a:highlight>
              <a:latin typeface="Roboto"/>
              <a:ea typeface="Roboto"/>
              <a:cs typeface="Roboto"/>
              <a:sym typeface="Roboto"/>
            </a:endParaRPr>
          </a:p>
        </p:txBody>
      </p:sp>
    </p:spTree>
    <p:extLst>
      <p:ext uri="{BB962C8B-B14F-4D97-AF65-F5344CB8AC3E}">
        <p14:creationId xmlns:p14="http://schemas.microsoft.com/office/powerpoint/2010/main" val="2876011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729450" y="1318650"/>
            <a:ext cx="7688700" cy="535200"/>
          </a:xfrm>
          <a:prstGeom prst="rect">
            <a:avLst/>
          </a:prstGeom>
        </p:spPr>
        <p:txBody>
          <a:bodyPr spcFirstLastPara="1" wrap="square" lIns="91425" tIns="45700" rIns="91425" bIns="45700" anchor="ctr" anchorCtr="0">
            <a:noAutofit/>
          </a:bodyPr>
          <a:lstStyle/>
          <a:p>
            <a:pPr lvl="0"/>
            <a:r>
              <a:rPr lang="en-GB" dirty="0" err="1"/>
              <a:t>L’importance</a:t>
            </a:r>
            <a:r>
              <a:rPr lang="en-GB" dirty="0"/>
              <a:t> des </a:t>
            </a:r>
            <a:r>
              <a:rPr lang="en-GB" dirty="0" err="1"/>
              <a:t>bibliothèques</a:t>
            </a:r>
            <a:endParaRPr dirty="0"/>
          </a:p>
        </p:txBody>
      </p:sp>
      <p:sp>
        <p:nvSpPr>
          <p:cNvPr id="142" name="Google Shape;142;p22"/>
          <p:cNvSpPr txBox="1">
            <a:spLocks noGrp="1"/>
          </p:cNvSpPr>
          <p:nvPr>
            <p:ph type="body" idx="1"/>
          </p:nvPr>
        </p:nvSpPr>
        <p:spPr>
          <a:xfrm>
            <a:off x="727650" y="1923019"/>
            <a:ext cx="3822900" cy="2634694"/>
          </a:xfrm>
          <a:prstGeom prst="rect">
            <a:avLst/>
          </a:prstGeom>
        </p:spPr>
        <p:txBody>
          <a:bodyPr spcFirstLastPara="1" wrap="square" lIns="91425" tIns="45700" rIns="91425" bIns="45700" anchor="t" anchorCtr="0">
            <a:noAutofit/>
          </a:bodyPr>
          <a:lstStyle/>
          <a:p>
            <a:pPr marL="0" indent="0">
              <a:buNone/>
            </a:pPr>
            <a:r>
              <a:rPr lang="fr-FR" sz="1400" b="1" dirty="0">
                <a:solidFill>
                  <a:srgbClr val="F49925"/>
                </a:solidFill>
              </a:rPr>
              <a:t>Un accès facile à des revues scientifiques évaluées par des pairs est la base d’une recherche de qualité</a:t>
            </a:r>
          </a:p>
          <a:p>
            <a:pPr marL="0" indent="0">
              <a:buNone/>
            </a:pPr>
            <a:endParaRPr lang="fr-FR" sz="1400" b="1" dirty="0">
              <a:solidFill>
                <a:srgbClr val="F49925"/>
              </a:solidFill>
            </a:endParaRPr>
          </a:p>
          <a:p>
            <a:pPr marL="0">
              <a:spcBef>
                <a:spcPts val="0"/>
              </a:spcBef>
              <a:buNone/>
            </a:pPr>
            <a:r>
              <a:rPr lang="fr-FR" sz="1200" dirty="0"/>
              <a:t>«  L’accès au contenu de qualité </a:t>
            </a:r>
            <a:r>
              <a:rPr lang="fr-FR" sz="1200" b="1" dirty="0"/>
              <a:t>est essentiel à la recherche </a:t>
            </a:r>
            <a:r>
              <a:rPr lang="fr-FR" sz="1200" dirty="0"/>
              <a:t>et cela est reconnue par les chercheurs, les cadres supérieurs ainsi que les bibliothécaires.  Les Bibliothèques dépensent d’importantes sommes pour maintenir et développer leurs collections, et les chercheurs selon leur domaine ont désormais accès à plus de ressources</a:t>
            </a:r>
            <a:r>
              <a:rPr lang="fr-FR" sz="1400" dirty="0"/>
              <a:t>. » (1)</a:t>
            </a:r>
            <a:br>
              <a:rPr lang="en-GB" dirty="0"/>
            </a:br>
            <a:endParaRPr dirty="0"/>
          </a:p>
          <a:p>
            <a:pPr marL="0" lvl="0" indent="0" algn="l" rtl="0">
              <a:spcBef>
                <a:spcPts val="640"/>
              </a:spcBef>
              <a:spcAft>
                <a:spcPts val="0"/>
              </a:spcAft>
              <a:buNone/>
            </a:pPr>
            <a:endParaRPr dirty="0"/>
          </a:p>
        </p:txBody>
      </p:sp>
      <p:pic>
        <p:nvPicPr>
          <p:cNvPr id="143" name="Google Shape;143;p22"/>
          <p:cNvPicPr preferRelativeResize="0"/>
          <p:nvPr/>
        </p:nvPicPr>
        <p:blipFill>
          <a:blip r:embed="rId3">
            <a:alphaModFix/>
          </a:blip>
          <a:stretch>
            <a:fillRect/>
          </a:stretch>
        </p:blipFill>
        <p:spPr>
          <a:xfrm>
            <a:off x="4771225" y="2039925"/>
            <a:ext cx="2867287" cy="1618851"/>
          </a:xfrm>
          <a:prstGeom prst="rect">
            <a:avLst/>
          </a:prstGeom>
          <a:noFill/>
          <a:ln>
            <a:noFill/>
          </a:ln>
        </p:spPr>
      </p:pic>
      <p:sp>
        <p:nvSpPr>
          <p:cNvPr id="144" name="Google Shape;144;p22"/>
          <p:cNvSpPr txBox="1"/>
          <p:nvPr/>
        </p:nvSpPr>
        <p:spPr>
          <a:xfrm>
            <a:off x="405750" y="4624250"/>
            <a:ext cx="8332500" cy="24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800" i="1" dirty="0">
                <a:solidFill>
                  <a:srgbClr val="999999"/>
                </a:solidFill>
                <a:latin typeface="Open Sans" panose="020B0606030504020204" pitchFamily="34" charset="0"/>
                <a:ea typeface="Open Sans" panose="020B0606030504020204" pitchFamily="34" charset="0"/>
                <a:cs typeface="Open Sans" panose="020B0606030504020204" pitchFamily="34" charset="0"/>
              </a:rPr>
              <a:t>(1) The value of libraries for research and researchers. A RIN and RLUK report March 2011.</a:t>
            </a:r>
            <a:endParaRPr sz="800" i="1" dirty="0">
              <a:solidFill>
                <a:srgbClr val="999999"/>
              </a:solidFill>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body" idx="1"/>
          </p:nvPr>
        </p:nvSpPr>
        <p:spPr>
          <a:xfrm>
            <a:off x="915165" y="1495224"/>
            <a:ext cx="3895655" cy="3199500"/>
          </a:xfrm>
          <a:prstGeom prst="rect">
            <a:avLst/>
          </a:prstGeom>
        </p:spPr>
        <p:txBody>
          <a:bodyPr spcFirstLastPara="1" wrap="square" lIns="91425" tIns="45700" rIns="91425" bIns="45700" anchor="t" anchorCtr="0">
            <a:noAutofit/>
          </a:bodyPr>
          <a:lstStyle/>
          <a:p>
            <a:pPr marL="0">
              <a:buNone/>
            </a:pPr>
            <a:r>
              <a:rPr lang="fr-FR" sz="1400" b="1" dirty="0">
                <a:solidFill>
                  <a:srgbClr val="F49925"/>
                </a:solidFill>
              </a:rPr>
              <a:t>Les</a:t>
            </a:r>
            <a:r>
              <a:rPr lang="fr-FR" sz="1200" b="1" dirty="0"/>
              <a:t> </a:t>
            </a:r>
            <a:r>
              <a:rPr lang="fr-FR" sz="1400" b="1" dirty="0">
                <a:solidFill>
                  <a:srgbClr val="F49925"/>
                </a:solidFill>
              </a:rPr>
              <a:t>bibliothèques</a:t>
            </a:r>
            <a:r>
              <a:rPr lang="fr-FR" sz="1200" b="1" dirty="0"/>
              <a:t> </a:t>
            </a:r>
            <a:r>
              <a:rPr lang="fr-FR" sz="1400" b="1" dirty="0">
                <a:solidFill>
                  <a:srgbClr val="F49925"/>
                </a:solidFill>
              </a:rPr>
              <a:t>augmentent la visibilité de l’institution et  rehaussent son profil dans le domaine de la recherche </a:t>
            </a:r>
          </a:p>
          <a:p>
            <a:pPr marL="0" indent="0">
              <a:buNone/>
            </a:pPr>
            <a:endParaRPr lang="fr-FR" sz="1200" dirty="0"/>
          </a:p>
          <a:p>
            <a:pPr marL="0">
              <a:buNone/>
            </a:pPr>
            <a:r>
              <a:rPr lang="fr-FR" sz="1200" dirty="0"/>
              <a:t>«Les bibliothèques sont importantes de part leur contenu, et à présent, l’accent est mis sur l’augmentation du contenu, en amenant les chercheurs a y systématiquement déposer leurs œuvres pour les rendre visibles » </a:t>
            </a:r>
          </a:p>
          <a:p>
            <a:pPr marL="0">
              <a:buNone/>
            </a:pPr>
            <a:r>
              <a:rPr lang="fr-FR" sz="1200" dirty="0"/>
              <a:t>Les bibliothèques jouent actuellement un  grand rôle dans la formation des chercheurs et initient des procédures et approches plus efficaces dans l’institution</a:t>
            </a:r>
          </a:p>
          <a:p>
            <a:pPr marL="0">
              <a:buNone/>
            </a:pPr>
            <a:endParaRPr lang="fr-FR" sz="1200" dirty="0"/>
          </a:p>
          <a:p>
            <a:pPr marL="0">
              <a:buNone/>
            </a:pPr>
            <a:endParaRPr lang="fr-FR" sz="1200" dirty="0"/>
          </a:p>
        </p:txBody>
      </p:sp>
      <p:pic>
        <p:nvPicPr>
          <p:cNvPr id="150" name="Google Shape;150;p23"/>
          <p:cNvPicPr preferRelativeResize="0"/>
          <p:nvPr/>
        </p:nvPicPr>
        <p:blipFill>
          <a:blip r:embed="rId3">
            <a:alphaModFix/>
          </a:blip>
          <a:stretch>
            <a:fillRect/>
          </a:stretch>
        </p:blipFill>
        <p:spPr>
          <a:xfrm>
            <a:off x="5332133" y="2034938"/>
            <a:ext cx="2878725" cy="1558088"/>
          </a:xfrm>
          <a:prstGeom prst="rect">
            <a:avLst/>
          </a:prstGeom>
          <a:noFill/>
          <a:ln>
            <a:noFill/>
          </a:ln>
        </p:spPr>
      </p:pic>
    </p:spTree>
    <p:extLst>
      <p:ext uri="{BB962C8B-B14F-4D97-AF65-F5344CB8AC3E}">
        <p14:creationId xmlns:p14="http://schemas.microsoft.com/office/powerpoint/2010/main" val="2792471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sp>
        <p:nvSpPr>
          <p:cNvPr id="47" name="Google Shape;47;p11"/>
          <p:cNvSpPr txBox="1">
            <a:spLocks noGrp="1"/>
          </p:cNvSpPr>
          <p:nvPr>
            <p:ph type="ctrTitle"/>
          </p:nvPr>
        </p:nvSpPr>
        <p:spPr>
          <a:xfrm>
            <a:off x="835333" y="603639"/>
            <a:ext cx="7367400" cy="673200"/>
          </a:xfrm>
          <a:prstGeom prst="rect">
            <a:avLst/>
          </a:prstGeom>
        </p:spPr>
        <p:txBody>
          <a:bodyPr spcFirstLastPara="1" wrap="square" lIns="91425" tIns="45700" rIns="91425" bIns="45700" anchor="ctr" anchorCtr="0">
            <a:noAutofit/>
          </a:bodyPr>
          <a:lstStyle/>
          <a:p>
            <a:pPr lvl="0"/>
            <a:r>
              <a:rPr lang="fr-FR" sz="3000" dirty="0"/>
              <a:t>Qu’est</a:t>
            </a:r>
            <a:r>
              <a:rPr lang="en-GB" sz="3000" dirty="0"/>
              <a:t> </a:t>
            </a:r>
            <a:r>
              <a:rPr lang="en-GB" sz="3000" dirty="0" err="1"/>
              <a:t>ce</a:t>
            </a:r>
            <a:r>
              <a:rPr lang="en-GB" sz="3000" dirty="0"/>
              <a:t> </a:t>
            </a:r>
            <a:r>
              <a:rPr lang="en-GB" sz="3000" dirty="0" err="1"/>
              <a:t>que</a:t>
            </a:r>
            <a:r>
              <a:rPr lang="en-GB" sz="3000" dirty="0"/>
              <a:t> Research4life ?</a:t>
            </a:r>
            <a:endParaRPr sz="3000" dirty="0"/>
          </a:p>
        </p:txBody>
      </p:sp>
      <p:sp>
        <p:nvSpPr>
          <p:cNvPr id="48" name="Google Shape;48;p11"/>
          <p:cNvSpPr txBox="1">
            <a:spLocks noGrp="1"/>
          </p:cNvSpPr>
          <p:nvPr>
            <p:ph type="subTitle" idx="1"/>
          </p:nvPr>
        </p:nvSpPr>
        <p:spPr>
          <a:xfrm>
            <a:off x="877375" y="1345324"/>
            <a:ext cx="7316400" cy="3089201"/>
          </a:xfrm>
          <a:prstGeom prst="rect">
            <a:avLst/>
          </a:prstGeom>
        </p:spPr>
        <p:txBody>
          <a:bodyPr spcFirstLastPara="1" wrap="square" lIns="91425" tIns="45700" rIns="91425" bIns="45700" anchor="t" anchorCtr="0">
            <a:noAutofit/>
          </a:bodyPr>
          <a:lstStyle/>
          <a:p>
            <a:pPr marL="0" lvl="0" indent="0" algn="l"/>
            <a:r>
              <a:rPr lang="fr-FR" sz="1200" dirty="0">
                <a:solidFill>
                  <a:schemeClr val="tx1"/>
                </a:solidFill>
              </a:rPr>
              <a:t>Research4Life est un nom commun qui renvoie à cinq programmes - </a:t>
            </a:r>
            <a:r>
              <a:rPr lang="fr-FR" sz="1200" dirty="0" err="1">
                <a:solidFill>
                  <a:srgbClr val="F49925"/>
                </a:solidFill>
              </a:rPr>
              <a:t>Hinari</a:t>
            </a:r>
            <a:r>
              <a:rPr lang="fr-FR" sz="1200" dirty="0">
                <a:solidFill>
                  <a:srgbClr val="F49925"/>
                </a:solidFill>
              </a:rPr>
              <a:t>, AGORA, OARE, ARDI et GOALI</a:t>
            </a:r>
            <a:r>
              <a:rPr lang="fr-FR" sz="1200" dirty="0">
                <a:solidFill>
                  <a:schemeClr val="tx1"/>
                </a:solidFill>
              </a:rPr>
              <a:t> - et qui fournit aux pays en développement un accès gratuit ou à faible coût à des revues académiques ou professionnelles en ligne évaluées par les pairs.</a:t>
            </a:r>
          </a:p>
          <a:p>
            <a:pPr marL="0" lvl="0" indent="0" algn="l"/>
            <a:endParaRPr lang="fr-FR" sz="1200" dirty="0">
              <a:solidFill>
                <a:schemeClr val="tx1"/>
              </a:solidFill>
            </a:endParaRPr>
          </a:p>
          <a:p>
            <a:pPr marL="0" lvl="0" indent="0" algn="l"/>
            <a:r>
              <a:rPr lang="fr-FR" sz="1200" dirty="0">
                <a:solidFill>
                  <a:schemeClr val="tx1"/>
                </a:solidFill>
              </a:rPr>
              <a:t>Research4Lif est un partenariat public-privé de l’OMS, la FAO, le PNUE, l’OMPI, OIT Les Universités de Cornell et de Yale, l’Association internationale des éditeurs scientifiques, techniques et médicaux et plus de 185 éditeurs internationaux.</a:t>
            </a:r>
          </a:p>
          <a:p>
            <a:pPr marL="0" lvl="0" indent="0" algn="l"/>
            <a:endParaRPr lang="fr-FR" sz="1200" dirty="0">
              <a:solidFill>
                <a:schemeClr val="dk1"/>
              </a:solidFill>
            </a:endParaRPr>
          </a:p>
          <a:p>
            <a:pPr marL="0" lvl="0" indent="0" algn="l"/>
            <a:r>
              <a:rPr lang="fr-FR" sz="1200" dirty="0">
                <a:solidFill>
                  <a:schemeClr val="dk1"/>
                </a:solidFill>
              </a:rPr>
              <a:t>L’objectif de Research4Life est de réduire le gap de connaissances entre pays industrialisés et pays à revenus faibles et intermédiaires, en fournissant un accès abordable à l’information académique, professionnelle et de recherche.</a:t>
            </a:r>
          </a:p>
          <a:p>
            <a:pPr marL="0" lvl="0" indent="0" algn="l" rtl="0">
              <a:spcBef>
                <a:spcPts val="640"/>
              </a:spcBef>
              <a:spcAft>
                <a:spcPts val="0"/>
              </a:spcAft>
              <a:buNone/>
            </a:pPr>
            <a:endParaRPr sz="1400" dirty="0"/>
          </a:p>
        </p:txBody>
      </p:sp>
    </p:spTree>
    <p:extLst>
      <p:ext uri="{BB962C8B-B14F-4D97-AF65-F5344CB8AC3E}">
        <p14:creationId xmlns:p14="http://schemas.microsoft.com/office/powerpoint/2010/main" val="1393133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12"/>
          <p:cNvSpPr/>
          <p:nvPr/>
        </p:nvSpPr>
        <p:spPr>
          <a:xfrm>
            <a:off x="3492000" y="2370375"/>
            <a:ext cx="2160000" cy="1440000"/>
          </a:xfrm>
          <a:prstGeom prst="rect">
            <a:avLst/>
          </a:prstGeom>
          <a:solidFill>
            <a:schemeClr val="lt2"/>
          </a:solidFill>
          <a:ln>
            <a:noFill/>
          </a:ln>
        </p:spPr>
        <p:txBody>
          <a:bodyPr spcFirstLastPara="1" wrap="square" lIns="91425" tIns="91425" rIns="91425" bIns="91425" anchor="ctr" anchorCtr="0">
            <a:noAutofit/>
          </a:bodyPr>
          <a:lstStyle/>
          <a:p>
            <a:pPr lvl="0" algn="ctr"/>
            <a:r>
              <a:rPr lang="nl-NL" sz="1800" b="1" dirty="0">
                <a:latin typeface="Open Sans" panose="020B0606030504020204" pitchFamily="34" charset="0"/>
                <a:ea typeface="Open Sans" panose="020B0606030504020204" pitchFamily="34" charset="0"/>
                <a:cs typeface="Open Sans" panose="020B0606030504020204" pitchFamily="34" charset="0"/>
              </a:rPr>
              <a:t>Plus de 120 </a:t>
            </a:r>
          </a:p>
          <a:p>
            <a:pPr lvl="0" algn="ctr"/>
            <a:r>
              <a:rPr lang="nl-NL" sz="1800" b="1" dirty="0" err="1">
                <a:latin typeface="Open Sans" panose="020B0606030504020204" pitchFamily="34" charset="0"/>
                <a:ea typeface="Open Sans" panose="020B0606030504020204" pitchFamily="34" charset="0"/>
                <a:cs typeface="Open Sans" panose="020B0606030504020204" pitchFamily="34" charset="0"/>
              </a:rPr>
              <a:t>pays</a:t>
            </a:r>
            <a:endParaRPr lang="nl-NL"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4" name="Google Shape;54;p12"/>
          <p:cNvSpPr/>
          <p:nvPr/>
        </p:nvSpPr>
        <p:spPr>
          <a:xfrm>
            <a:off x="5993549" y="2370375"/>
            <a:ext cx="2160000" cy="1440000"/>
          </a:xfrm>
          <a:prstGeom prst="rect">
            <a:avLst/>
          </a:prstGeom>
          <a:solidFill>
            <a:schemeClr val="lt2"/>
          </a:solidFill>
          <a:ln>
            <a:noFill/>
          </a:ln>
        </p:spPr>
        <p:txBody>
          <a:bodyPr spcFirstLastPara="1" wrap="square" lIns="91425" tIns="91425" rIns="91425" bIns="91425" anchor="ctr" anchorCtr="0">
            <a:noAutofit/>
          </a:bodyPr>
          <a:lstStyle/>
          <a:p>
            <a:pPr lvl="0" algn="ctr"/>
            <a:r>
              <a:rPr lang="nl-NL" sz="1800" b="1" dirty="0" err="1">
                <a:latin typeface="Open Sans" panose="020B0606030504020204" pitchFamily="34" charset="0"/>
                <a:ea typeface="Open Sans" panose="020B0606030504020204" pitchFamily="34" charset="0"/>
                <a:cs typeface="Open Sans" panose="020B0606030504020204" pitchFamily="34" charset="0"/>
              </a:rPr>
              <a:t>Jusqu’à</a:t>
            </a:r>
            <a:r>
              <a:rPr lang="nl-NL" sz="1800" b="1" dirty="0">
                <a:latin typeface="Open Sans" panose="020B0606030504020204" pitchFamily="34" charset="0"/>
                <a:ea typeface="Open Sans" panose="020B0606030504020204" pitchFamily="34" charset="0"/>
                <a:cs typeface="Open Sans" panose="020B0606030504020204" pitchFamily="34" charset="0"/>
              </a:rPr>
              <a:t> 155 </a:t>
            </a:r>
            <a:r>
              <a:rPr lang="nl-NL" sz="1800" b="1" dirty="0" err="1">
                <a:latin typeface="Open Sans" panose="020B0606030504020204" pitchFamily="34" charset="0"/>
                <a:ea typeface="Open Sans" panose="020B0606030504020204" pitchFamily="34" charset="0"/>
                <a:cs typeface="Open Sans" panose="020B0606030504020204" pitchFamily="34" charset="0"/>
              </a:rPr>
              <a:t>éditeurs</a:t>
            </a:r>
            <a:endParaRPr lang="nl-NL" sz="1800" dirty="0"/>
          </a:p>
        </p:txBody>
      </p:sp>
      <p:sp>
        <p:nvSpPr>
          <p:cNvPr id="55" name="Google Shape;55;p12"/>
          <p:cNvSpPr/>
          <p:nvPr/>
        </p:nvSpPr>
        <p:spPr>
          <a:xfrm>
            <a:off x="990451" y="2386125"/>
            <a:ext cx="2160000" cy="1440000"/>
          </a:xfrm>
          <a:prstGeom prst="rect">
            <a:avLst/>
          </a:prstGeom>
          <a:solidFill>
            <a:srgbClr val="EEECE1"/>
          </a:solidFill>
          <a:ln>
            <a:noFill/>
          </a:ln>
        </p:spPr>
        <p:txBody>
          <a:bodyPr spcFirstLastPara="1" wrap="square" lIns="91425" tIns="91425" rIns="91425" bIns="91425" anchor="ctr" anchorCtr="0">
            <a:noAutofit/>
          </a:bodyPr>
          <a:lstStyle/>
          <a:p>
            <a:pPr lvl="0" algn="ctr"/>
            <a:r>
              <a:rPr lang="nl-NL" sz="1800" b="1" dirty="0">
                <a:latin typeface="Open Sans" panose="020B0606030504020204" pitchFamily="34" charset="0"/>
                <a:ea typeface="Open Sans" panose="020B0606030504020204" pitchFamily="34" charset="0"/>
                <a:cs typeface="Open Sans" panose="020B0606030504020204" pitchFamily="34" charset="0"/>
              </a:rPr>
              <a:t>Plus de </a:t>
            </a:r>
            <a:r>
              <a:rPr lang="nl-NL" sz="1800" b="1" u="sng" dirty="0">
                <a:latin typeface="Open Sans" panose="020B0606030504020204" pitchFamily="34" charset="0"/>
                <a:ea typeface="Open Sans" panose="020B0606030504020204" pitchFamily="34" charset="0"/>
                <a:cs typeface="Open Sans" panose="020B0606030504020204" pitchFamily="34" charset="0"/>
              </a:rPr>
              <a:t>8,900</a:t>
            </a:r>
            <a:r>
              <a:rPr lang="nl-NL" sz="1800" b="1" dirty="0">
                <a:latin typeface="Open Sans" panose="020B0606030504020204" pitchFamily="34" charset="0"/>
                <a:ea typeface="Open Sans" panose="020B0606030504020204" pitchFamily="34" charset="0"/>
                <a:cs typeface="Open Sans" panose="020B0606030504020204" pitchFamily="34" charset="0"/>
              </a:rPr>
              <a:t> </a:t>
            </a:r>
            <a:r>
              <a:rPr lang="nl-NL" sz="1800" b="1" dirty="0" err="1">
                <a:latin typeface="Open Sans" panose="020B0606030504020204" pitchFamily="34" charset="0"/>
                <a:ea typeface="Open Sans" panose="020B0606030504020204" pitchFamily="34" charset="0"/>
                <a:cs typeface="Open Sans" panose="020B0606030504020204" pitchFamily="34" charset="0"/>
              </a:rPr>
              <a:t>institutions</a:t>
            </a:r>
            <a:endParaRPr lang="nl-NL" sz="1800" b="1"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Google Shape;56;p12"/>
          <p:cNvSpPr txBox="1">
            <a:spLocks noGrp="1"/>
          </p:cNvSpPr>
          <p:nvPr>
            <p:ph type="title"/>
          </p:nvPr>
        </p:nvSpPr>
        <p:spPr>
          <a:xfrm>
            <a:off x="729450" y="1547250"/>
            <a:ext cx="7688700" cy="53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dirty="0"/>
              <a:t>Un </a:t>
            </a:r>
            <a:r>
              <a:rPr lang="en-GB" dirty="0" err="1"/>
              <a:t>bref</a:t>
            </a:r>
            <a:r>
              <a:rPr lang="en-GB" dirty="0"/>
              <a:t> </a:t>
            </a:r>
            <a:r>
              <a:rPr lang="en-GB" dirty="0" err="1"/>
              <a:t>aperçu</a:t>
            </a:r>
            <a:r>
              <a:rPr lang="en-GB" dirty="0"/>
              <a:t> de Research4Life </a:t>
            </a:r>
            <a:endParaRPr dirty="0"/>
          </a:p>
        </p:txBody>
      </p:sp>
      <p:cxnSp>
        <p:nvCxnSpPr>
          <p:cNvPr id="58" name="Google Shape;58;p12"/>
          <p:cNvCxnSpPr/>
          <p:nvPr/>
        </p:nvCxnSpPr>
        <p:spPr>
          <a:xfrm>
            <a:off x="848525" y="2442375"/>
            <a:ext cx="0" cy="1327500"/>
          </a:xfrm>
          <a:prstGeom prst="straightConnector1">
            <a:avLst/>
          </a:prstGeom>
          <a:noFill/>
          <a:ln w="9525" cap="flat" cmpd="sng">
            <a:solidFill>
              <a:schemeClr val="dk2"/>
            </a:solidFill>
            <a:prstDash val="solid"/>
            <a:round/>
            <a:headEnd type="none" w="med" len="med"/>
            <a:tailEnd type="none" w="med" len="med"/>
          </a:ln>
        </p:spPr>
      </p:cxnSp>
      <p:cxnSp>
        <p:nvCxnSpPr>
          <p:cNvPr id="59" name="Google Shape;59;p12"/>
          <p:cNvCxnSpPr/>
          <p:nvPr/>
        </p:nvCxnSpPr>
        <p:spPr>
          <a:xfrm>
            <a:off x="3319858" y="2426625"/>
            <a:ext cx="0" cy="1327500"/>
          </a:xfrm>
          <a:prstGeom prst="straightConnector1">
            <a:avLst/>
          </a:prstGeom>
          <a:noFill/>
          <a:ln w="9525" cap="flat" cmpd="sng">
            <a:solidFill>
              <a:schemeClr val="dk2"/>
            </a:solidFill>
            <a:prstDash val="solid"/>
            <a:round/>
            <a:headEnd type="none" w="med" len="med"/>
            <a:tailEnd type="none" w="med" len="med"/>
          </a:ln>
        </p:spPr>
      </p:cxnSp>
      <p:cxnSp>
        <p:nvCxnSpPr>
          <p:cNvPr id="60" name="Google Shape;60;p12"/>
          <p:cNvCxnSpPr/>
          <p:nvPr/>
        </p:nvCxnSpPr>
        <p:spPr>
          <a:xfrm>
            <a:off x="5829381" y="2421450"/>
            <a:ext cx="0" cy="1327500"/>
          </a:xfrm>
          <a:prstGeom prst="straightConnector1">
            <a:avLst/>
          </a:prstGeom>
          <a:noFill/>
          <a:ln w="9525" cap="flat" cmpd="sng">
            <a:solidFill>
              <a:schemeClr val="dk2"/>
            </a:solidFill>
            <a:prstDash val="solid"/>
            <a:round/>
            <a:headEnd type="none" w="med" len="med"/>
            <a:tailEnd type="none" w="med" len="med"/>
          </a:ln>
        </p:spPr>
      </p:cxnSp>
      <p:cxnSp>
        <p:nvCxnSpPr>
          <p:cNvPr id="61" name="Google Shape;61;p12"/>
          <p:cNvCxnSpPr/>
          <p:nvPr/>
        </p:nvCxnSpPr>
        <p:spPr>
          <a:xfrm>
            <a:off x="8283427" y="2421450"/>
            <a:ext cx="0" cy="1327500"/>
          </a:xfrm>
          <a:prstGeom prst="straightConnector1">
            <a:avLst/>
          </a:prstGeom>
          <a:noFill/>
          <a:ln w="9525" cap="flat" cmpd="sng">
            <a:solidFill>
              <a:schemeClr val="dk2"/>
            </a:solidFill>
            <a:prstDash val="solid"/>
            <a:round/>
            <a:headEnd type="none" w="med" len="med"/>
            <a:tailEnd type="none" w="med" len="med"/>
          </a:ln>
        </p:spPr>
      </p:cxnSp>
    </p:spTree>
    <p:extLst>
      <p:ext uri="{BB962C8B-B14F-4D97-AF65-F5344CB8AC3E}">
        <p14:creationId xmlns:p14="http://schemas.microsoft.com/office/powerpoint/2010/main" val="1429526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729450" y="1318650"/>
            <a:ext cx="7688700" cy="53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a:t>Programmes</a:t>
            </a:r>
            <a:endParaRPr/>
          </a:p>
        </p:txBody>
      </p:sp>
      <p:sp>
        <p:nvSpPr>
          <p:cNvPr id="67" name="Google Shape;67;p13"/>
          <p:cNvSpPr txBox="1">
            <a:spLocks noGrp="1"/>
          </p:cNvSpPr>
          <p:nvPr>
            <p:ph type="body" idx="1"/>
          </p:nvPr>
        </p:nvSpPr>
        <p:spPr>
          <a:xfrm>
            <a:off x="727650" y="1923025"/>
            <a:ext cx="8237756" cy="2261100"/>
          </a:xfrm>
          <a:prstGeom prst="rect">
            <a:avLst/>
          </a:prstGeom>
        </p:spPr>
        <p:txBody>
          <a:bodyPr spcFirstLastPara="1" wrap="square" lIns="91425" tIns="45700" rIns="91425" bIns="45700" anchor="t" anchorCtr="0">
            <a:noAutofit/>
          </a:bodyPr>
          <a:lstStyle/>
          <a:p>
            <a:pPr lvl="0" indent="-317500">
              <a:buSzPts val="1400"/>
              <a:buFont typeface="Arial" panose="020B0604020202020204" pitchFamily="34" charset="0"/>
              <a:buChar char="•"/>
            </a:pPr>
            <a:r>
              <a:rPr lang="fr-FR" sz="1400" b="1" dirty="0" err="1">
                <a:solidFill>
                  <a:srgbClr val="0070C0"/>
                </a:solidFill>
              </a:rPr>
              <a:t>Hinari</a:t>
            </a:r>
            <a:r>
              <a:rPr lang="fr-FR" sz="1400" dirty="0"/>
              <a:t> (Recherche sur la </a:t>
            </a:r>
            <a:r>
              <a:rPr lang="fr-FR" sz="1400" b="1" i="1" dirty="0"/>
              <a:t>Santé</a:t>
            </a:r>
            <a:r>
              <a:rPr lang="fr-FR" sz="1400" dirty="0"/>
              <a:t>), Géré par L’OMS</a:t>
            </a:r>
          </a:p>
          <a:p>
            <a:pPr lvl="0" indent="-317500">
              <a:spcBef>
                <a:spcPts val="0"/>
              </a:spcBef>
              <a:buSzPts val="1400"/>
              <a:buFont typeface="Arial" panose="020B0604020202020204" pitchFamily="34" charset="0"/>
              <a:buChar char="•"/>
            </a:pPr>
            <a:r>
              <a:rPr lang="fr-FR" sz="1400" b="1" dirty="0">
                <a:solidFill>
                  <a:srgbClr val="0070C0"/>
                </a:solidFill>
              </a:rPr>
              <a:t>AGORA</a:t>
            </a:r>
            <a:r>
              <a:rPr lang="fr-FR" sz="1400" dirty="0"/>
              <a:t> (Accès à la recherche mondiale sur l’</a:t>
            </a:r>
            <a:r>
              <a:rPr lang="fr-FR" sz="1400" b="1" i="1" dirty="0"/>
              <a:t>Agriculture</a:t>
            </a:r>
            <a:r>
              <a:rPr lang="fr-FR" sz="1400" dirty="0"/>
              <a:t> en ligne),Géré par la FAO</a:t>
            </a:r>
          </a:p>
          <a:p>
            <a:pPr lvl="0" indent="-317500">
              <a:spcBef>
                <a:spcPts val="0"/>
              </a:spcBef>
              <a:buSzPts val="1400"/>
              <a:buFont typeface="Arial" panose="020B0604020202020204" pitchFamily="34" charset="0"/>
              <a:buChar char="•"/>
            </a:pPr>
            <a:r>
              <a:rPr lang="fr-FR" sz="1400" b="1" dirty="0">
                <a:solidFill>
                  <a:srgbClr val="0070C0"/>
                </a:solidFill>
              </a:rPr>
              <a:t>OARE</a:t>
            </a:r>
            <a:r>
              <a:rPr lang="fr-FR" sz="1400" dirty="0"/>
              <a:t> (Accès à la recherche sur l’</a:t>
            </a:r>
            <a:r>
              <a:rPr lang="fr-FR" sz="1400" b="1" i="1" dirty="0"/>
              <a:t>Environnement</a:t>
            </a:r>
            <a:r>
              <a:rPr lang="fr-FR" sz="1400" b="1" dirty="0"/>
              <a:t> </a:t>
            </a:r>
            <a:r>
              <a:rPr lang="fr-FR" sz="1400" dirty="0"/>
              <a:t>en ligne), géré par le PNUE</a:t>
            </a:r>
          </a:p>
          <a:p>
            <a:pPr lvl="0" indent="-317500">
              <a:spcBef>
                <a:spcPts val="0"/>
              </a:spcBef>
              <a:buSzPts val="1400"/>
              <a:buFont typeface="Arial" panose="020B0604020202020204" pitchFamily="34" charset="0"/>
              <a:buChar char="•"/>
            </a:pPr>
            <a:r>
              <a:rPr lang="fr-FR" sz="1400" b="1" dirty="0">
                <a:solidFill>
                  <a:srgbClr val="0070C0"/>
                </a:solidFill>
              </a:rPr>
              <a:t>ARDI</a:t>
            </a:r>
            <a:r>
              <a:rPr lang="fr-FR" sz="1400" dirty="0"/>
              <a:t> (Accès à la recherche pour le </a:t>
            </a:r>
            <a:r>
              <a:rPr lang="fr-FR" sz="1400" b="1" i="1" dirty="0"/>
              <a:t>Développement et l’Innovation </a:t>
            </a:r>
            <a:r>
              <a:rPr lang="fr-FR" sz="1400" dirty="0"/>
              <a:t>en ligne), géré par OMPI</a:t>
            </a:r>
          </a:p>
          <a:p>
            <a:pPr lvl="0" indent="-317500">
              <a:spcBef>
                <a:spcPts val="0"/>
              </a:spcBef>
              <a:buSzPts val="1400"/>
              <a:buFont typeface="Arial" panose="020B0604020202020204" pitchFamily="34" charset="0"/>
              <a:buChar char="•"/>
            </a:pPr>
            <a:r>
              <a:rPr lang="fr-FR" sz="1400" b="1" dirty="0">
                <a:solidFill>
                  <a:srgbClr val="0070C0"/>
                </a:solidFill>
              </a:rPr>
              <a:t>GOALI</a:t>
            </a:r>
            <a:r>
              <a:rPr lang="fr-FR" sz="1400" dirty="0"/>
              <a:t> (accès à l’</a:t>
            </a:r>
            <a:r>
              <a:rPr lang="fr-FR" sz="1400" b="1" i="1" dirty="0"/>
              <a:t>Information Juridique </a:t>
            </a:r>
            <a:r>
              <a:rPr lang="fr-FR" sz="1400" dirty="0"/>
              <a:t>internationale en ligne), géré par l’OIT</a:t>
            </a:r>
          </a:p>
          <a:p>
            <a:pPr marL="457200" lvl="0" indent="-317500" rtl="0">
              <a:spcBef>
                <a:spcPts val="0"/>
              </a:spcBef>
              <a:spcAft>
                <a:spcPts val="0"/>
              </a:spcAft>
              <a:buSzPts val="1400"/>
              <a:buChar char="•"/>
            </a:pPr>
            <a:endParaRPr sz="1400" dirty="0"/>
          </a:p>
        </p:txBody>
      </p:sp>
      <p:pic>
        <p:nvPicPr>
          <p:cNvPr id="68" name="Google Shape;68;p13"/>
          <p:cNvPicPr preferRelativeResize="0"/>
          <p:nvPr/>
        </p:nvPicPr>
        <p:blipFill>
          <a:blip r:embed="rId3">
            <a:alphaModFix/>
          </a:blip>
          <a:stretch>
            <a:fillRect/>
          </a:stretch>
        </p:blipFill>
        <p:spPr>
          <a:xfrm>
            <a:off x="949225" y="3765915"/>
            <a:ext cx="957263" cy="574357"/>
          </a:xfrm>
          <a:prstGeom prst="rect">
            <a:avLst/>
          </a:prstGeom>
          <a:noFill/>
          <a:ln>
            <a:noFill/>
          </a:ln>
        </p:spPr>
      </p:pic>
      <p:pic>
        <p:nvPicPr>
          <p:cNvPr id="69" name="Google Shape;69;p13"/>
          <p:cNvPicPr preferRelativeResize="0"/>
          <p:nvPr/>
        </p:nvPicPr>
        <p:blipFill>
          <a:blip r:embed="rId4">
            <a:alphaModFix/>
          </a:blip>
          <a:stretch>
            <a:fillRect/>
          </a:stretch>
        </p:blipFill>
        <p:spPr>
          <a:xfrm>
            <a:off x="2225575" y="3784425"/>
            <a:ext cx="1093200" cy="546600"/>
          </a:xfrm>
          <a:prstGeom prst="rect">
            <a:avLst/>
          </a:prstGeom>
          <a:noFill/>
          <a:ln>
            <a:noFill/>
          </a:ln>
        </p:spPr>
      </p:pic>
      <p:pic>
        <p:nvPicPr>
          <p:cNvPr id="70" name="Google Shape;70;p13"/>
          <p:cNvPicPr preferRelativeResize="0"/>
          <p:nvPr/>
        </p:nvPicPr>
        <p:blipFill>
          <a:blip r:embed="rId5">
            <a:alphaModFix/>
          </a:blip>
          <a:stretch>
            <a:fillRect/>
          </a:stretch>
        </p:blipFill>
        <p:spPr>
          <a:xfrm>
            <a:off x="4013188" y="3907761"/>
            <a:ext cx="840919" cy="361594"/>
          </a:xfrm>
          <a:prstGeom prst="rect">
            <a:avLst/>
          </a:prstGeom>
          <a:noFill/>
          <a:ln>
            <a:noFill/>
          </a:ln>
        </p:spPr>
      </p:pic>
      <p:pic>
        <p:nvPicPr>
          <p:cNvPr id="71" name="Google Shape;71;p13"/>
          <p:cNvPicPr preferRelativeResize="0"/>
          <p:nvPr/>
        </p:nvPicPr>
        <p:blipFill>
          <a:blip r:embed="rId6">
            <a:alphaModFix/>
          </a:blip>
          <a:stretch>
            <a:fillRect/>
          </a:stretch>
        </p:blipFill>
        <p:spPr>
          <a:xfrm>
            <a:off x="5551149" y="3846075"/>
            <a:ext cx="908213" cy="454106"/>
          </a:xfrm>
          <a:prstGeom prst="rect">
            <a:avLst/>
          </a:prstGeom>
          <a:noFill/>
          <a:ln>
            <a:noFill/>
          </a:ln>
        </p:spPr>
      </p:pic>
      <p:pic>
        <p:nvPicPr>
          <p:cNvPr id="72" name="Google Shape;72;p13"/>
          <p:cNvPicPr preferRelativeResize="0"/>
          <p:nvPr/>
        </p:nvPicPr>
        <p:blipFill>
          <a:blip r:embed="rId7">
            <a:alphaModFix/>
          </a:blip>
          <a:stretch>
            <a:fillRect/>
          </a:stretch>
        </p:blipFill>
        <p:spPr>
          <a:xfrm>
            <a:off x="7105379" y="3806750"/>
            <a:ext cx="1064307" cy="45410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4"/>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2400" dirty="0" err="1"/>
              <a:t>Accès</a:t>
            </a:r>
            <a:r>
              <a:rPr lang="en-GB" sz="2400" dirty="0"/>
              <a:t> aux </a:t>
            </a:r>
            <a:r>
              <a:rPr lang="en-GB" sz="2400" dirty="0" err="1"/>
              <a:t>meilleurs</a:t>
            </a:r>
            <a:r>
              <a:rPr lang="en-GB" sz="2400" dirty="0"/>
              <a:t> </a:t>
            </a:r>
            <a:r>
              <a:rPr lang="en-GB" sz="2400" dirty="0" err="1"/>
              <a:t>éditeurs</a:t>
            </a:r>
            <a:r>
              <a:rPr lang="en-GB" sz="2400" dirty="0"/>
              <a:t> </a:t>
            </a:r>
            <a:r>
              <a:rPr lang="en-GB" sz="2400" dirty="0" err="1"/>
              <a:t>académiques</a:t>
            </a:r>
            <a:endParaRPr sz="2400" dirty="0"/>
          </a:p>
        </p:txBody>
      </p:sp>
      <p:pic>
        <p:nvPicPr>
          <p:cNvPr id="78" name="Google Shape;78;p14"/>
          <p:cNvPicPr preferRelativeResize="0"/>
          <p:nvPr/>
        </p:nvPicPr>
        <p:blipFill>
          <a:blip r:embed="rId3">
            <a:alphaModFix/>
          </a:blip>
          <a:stretch>
            <a:fillRect/>
          </a:stretch>
        </p:blipFill>
        <p:spPr>
          <a:xfrm>
            <a:off x="2554194" y="1988663"/>
            <a:ext cx="3926967" cy="2251293"/>
          </a:xfrm>
          <a:prstGeom prst="rect">
            <a:avLst/>
          </a:prstGeom>
          <a:noFill/>
          <a:ln>
            <a:noFill/>
          </a:ln>
        </p:spPr>
      </p:pic>
    </p:spTree>
    <p:extLst>
      <p:ext uri="{BB962C8B-B14F-4D97-AF65-F5344CB8AC3E}">
        <p14:creationId xmlns:p14="http://schemas.microsoft.com/office/powerpoint/2010/main" val="2751849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5" name="Google Shape;85;p15"/>
          <p:cNvSpPr txBox="1">
            <a:spLocks noGrp="1"/>
          </p:cNvSpPr>
          <p:nvPr>
            <p:ph type="title"/>
          </p:nvPr>
        </p:nvSpPr>
        <p:spPr>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fr-FR" dirty="0"/>
              <a:t>Ressources</a:t>
            </a:r>
          </a:p>
        </p:txBody>
      </p:sp>
      <p:graphicFrame>
        <p:nvGraphicFramePr>
          <p:cNvPr id="4" name="Tabel 3">
            <a:extLst>
              <a:ext uri="{FF2B5EF4-FFF2-40B4-BE49-F238E27FC236}">
                <a16:creationId xmlns:a16="http://schemas.microsoft.com/office/drawing/2014/main" id="{911B101D-4C90-4856-9B42-3573FD643621}"/>
              </a:ext>
            </a:extLst>
          </p:cNvPr>
          <p:cNvGraphicFramePr>
            <a:graphicFrameLocks noGrp="1"/>
          </p:cNvGraphicFramePr>
          <p:nvPr>
            <p:extLst/>
          </p:nvPr>
        </p:nvGraphicFramePr>
        <p:xfrm>
          <a:off x="187200" y="1965350"/>
          <a:ext cx="8796000" cy="2611866"/>
        </p:xfrm>
        <a:graphic>
          <a:graphicData uri="http://schemas.openxmlformats.org/drawingml/2006/table">
            <a:tbl>
              <a:tblPr firstRow="1" bandRow="1">
                <a:tableStyleId>{2D5ABB26-0587-4C30-8999-92F81FD0307C}</a:tableStyleId>
              </a:tblPr>
              <a:tblGrid>
                <a:gridCol w="1656000">
                  <a:extLst>
                    <a:ext uri="{9D8B030D-6E8A-4147-A177-3AD203B41FA5}">
                      <a16:colId xmlns:a16="http://schemas.microsoft.com/office/drawing/2014/main" val="4238611569"/>
                    </a:ext>
                  </a:extLst>
                </a:gridCol>
                <a:gridCol w="1428000">
                  <a:extLst>
                    <a:ext uri="{9D8B030D-6E8A-4147-A177-3AD203B41FA5}">
                      <a16:colId xmlns:a16="http://schemas.microsoft.com/office/drawing/2014/main" val="661923771"/>
                    </a:ext>
                  </a:extLst>
                </a:gridCol>
                <a:gridCol w="1428000">
                  <a:extLst>
                    <a:ext uri="{9D8B030D-6E8A-4147-A177-3AD203B41FA5}">
                      <a16:colId xmlns:a16="http://schemas.microsoft.com/office/drawing/2014/main" val="2381963667"/>
                    </a:ext>
                  </a:extLst>
                </a:gridCol>
                <a:gridCol w="1428000">
                  <a:extLst>
                    <a:ext uri="{9D8B030D-6E8A-4147-A177-3AD203B41FA5}">
                      <a16:colId xmlns:a16="http://schemas.microsoft.com/office/drawing/2014/main" val="2636561005"/>
                    </a:ext>
                  </a:extLst>
                </a:gridCol>
                <a:gridCol w="1428000">
                  <a:extLst>
                    <a:ext uri="{9D8B030D-6E8A-4147-A177-3AD203B41FA5}">
                      <a16:colId xmlns:a16="http://schemas.microsoft.com/office/drawing/2014/main" val="3737364825"/>
                    </a:ext>
                  </a:extLst>
                </a:gridCol>
                <a:gridCol w="1428000">
                  <a:extLst>
                    <a:ext uri="{9D8B030D-6E8A-4147-A177-3AD203B41FA5}">
                      <a16:colId xmlns:a16="http://schemas.microsoft.com/office/drawing/2014/main" val="2981668121"/>
                    </a:ext>
                  </a:extLst>
                </a:gridCol>
              </a:tblGrid>
              <a:tr h="451866">
                <a:tc>
                  <a:txBody>
                    <a:bodyPr/>
                    <a:lstStyle/>
                    <a:p>
                      <a:endParaRPr lang="nl-NL" sz="1400" b="1"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r>
                        <a:rPr lang="nl-NL" sz="1400" b="1" dirty="0" err="1">
                          <a:latin typeface="Open Sans" panose="020B0606030504020204" pitchFamily="34" charset="0"/>
                          <a:ea typeface="Open Sans" panose="020B0606030504020204" pitchFamily="34" charset="0"/>
                          <a:cs typeface="Open Sans" panose="020B0606030504020204" pitchFamily="34" charset="0"/>
                        </a:rPr>
                        <a:t>Hinari</a:t>
                      </a:r>
                      <a:endParaRPr lang="nl-NL" sz="1400" b="1"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r>
                        <a:rPr lang="nl-NL" sz="1400" b="1" dirty="0">
                          <a:latin typeface="Open Sans" panose="020B0606030504020204" pitchFamily="34" charset="0"/>
                          <a:ea typeface="Open Sans" panose="020B0606030504020204" pitchFamily="34" charset="0"/>
                          <a:cs typeface="Open Sans" panose="020B0606030504020204" pitchFamily="34" charset="0"/>
                        </a:rPr>
                        <a:t>AGORA</a:t>
                      </a:r>
                    </a:p>
                  </a:txBody>
                  <a:tcPr anchor="ctr"/>
                </a:tc>
                <a:tc>
                  <a:txBody>
                    <a:bodyPr/>
                    <a:lstStyle/>
                    <a:p>
                      <a:r>
                        <a:rPr lang="nl-NL" sz="1400" b="1" dirty="0">
                          <a:latin typeface="Open Sans" panose="020B0606030504020204" pitchFamily="34" charset="0"/>
                          <a:ea typeface="Open Sans" panose="020B0606030504020204" pitchFamily="34" charset="0"/>
                          <a:cs typeface="Open Sans" panose="020B0606030504020204" pitchFamily="34" charset="0"/>
                        </a:rPr>
                        <a:t>OARE</a:t>
                      </a:r>
                    </a:p>
                  </a:txBody>
                  <a:tcPr anchor="ctr"/>
                </a:tc>
                <a:tc>
                  <a:txBody>
                    <a:bodyPr/>
                    <a:lstStyle/>
                    <a:p>
                      <a:r>
                        <a:rPr lang="nl-NL" sz="1400" b="1" dirty="0">
                          <a:latin typeface="Open Sans" panose="020B0606030504020204" pitchFamily="34" charset="0"/>
                          <a:ea typeface="Open Sans" panose="020B0606030504020204" pitchFamily="34" charset="0"/>
                          <a:cs typeface="Open Sans" panose="020B0606030504020204" pitchFamily="34" charset="0"/>
                        </a:rPr>
                        <a:t>ARDI</a:t>
                      </a:r>
                    </a:p>
                  </a:txBody>
                  <a:tcPr anchor="ctr"/>
                </a:tc>
                <a:tc>
                  <a:txBody>
                    <a:bodyPr/>
                    <a:lstStyle/>
                    <a:p>
                      <a:r>
                        <a:rPr lang="nl-NL" sz="1400" b="1" dirty="0">
                          <a:latin typeface="Open Sans" panose="020B0606030504020204" pitchFamily="34" charset="0"/>
                          <a:ea typeface="Open Sans" panose="020B0606030504020204" pitchFamily="34" charset="0"/>
                          <a:cs typeface="Open Sans" panose="020B0606030504020204" pitchFamily="34" charset="0"/>
                        </a:rPr>
                        <a:t>GOALI</a:t>
                      </a:r>
                    </a:p>
                  </a:txBody>
                  <a:tcPr anchor="ctr"/>
                </a:tc>
                <a:extLst>
                  <a:ext uri="{0D108BD9-81ED-4DB2-BD59-A6C34878D82A}">
                    <a16:rowId xmlns:a16="http://schemas.microsoft.com/office/drawing/2014/main" val="1607425760"/>
                  </a:ext>
                </a:extLst>
              </a:tr>
              <a:tr h="540000">
                <a:tc>
                  <a:txBody>
                    <a:bodyPr/>
                    <a:lstStyle/>
                    <a:p>
                      <a:pPr algn="ctr"/>
                      <a:r>
                        <a:rPr lang="nl-NL" sz="1400" b="1" dirty="0">
                          <a:latin typeface="Open Sans" panose="020B0606030504020204" pitchFamily="34" charset="0"/>
                          <a:ea typeface="Open Sans" panose="020B0606030504020204" pitchFamily="34" charset="0"/>
                          <a:cs typeface="Open Sans" panose="020B0606030504020204" pitchFamily="34" charset="0"/>
                        </a:rPr>
                        <a:t>Revues</a:t>
                      </a:r>
                    </a:p>
                  </a:txBody>
                  <a:tcPr anchor="ctr">
                    <a:solidFill>
                      <a:srgbClr val="EEECE1"/>
                    </a:solidFill>
                  </a:tcP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15,000</a:t>
                      </a:r>
                    </a:p>
                  </a:txBody>
                  <a:tcPr anchor="ctr">
                    <a:solidFill>
                      <a:srgbClr val="EEECE1"/>
                    </a:solidFill>
                  </a:tcP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1" dirty="0">
                          <a:latin typeface="Open Sans" panose="020B0606030504020204" pitchFamily="34" charset="0"/>
                          <a:ea typeface="Open Sans" panose="020B0606030504020204" pitchFamily="34" charset="0"/>
                          <a:cs typeface="Open Sans" panose="020B0606030504020204" pitchFamily="34" charset="0"/>
                        </a:rPr>
                        <a:t> 13,700</a:t>
                      </a:r>
                    </a:p>
                  </a:txBody>
                  <a:tcPr anchor="ctr">
                    <a:solidFill>
                      <a:srgbClr val="EEECE1"/>
                    </a:solidFill>
                  </a:tcP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11,700</a:t>
                      </a:r>
                    </a:p>
                  </a:txBody>
                  <a:tcPr anchor="ctr">
                    <a:solidFill>
                      <a:srgbClr val="EEECE1"/>
                    </a:solidFill>
                  </a:tcP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7,700</a:t>
                      </a:r>
                    </a:p>
                  </a:txBody>
                  <a:tcPr anchor="ctr">
                    <a:solidFill>
                      <a:srgbClr val="EEECE1"/>
                    </a:solidFill>
                  </a:tcP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2,500</a:t>
                      </a:r>
                    </a:p>
                  </a:txBody>
                  <a:tcPr anchor="ctr">
                    <a:solidFill>
                      <a:srgbClr val="EEECE1"/>
                    </a:solidFill>
                  </a:tcPr>
                </a:tc>
                <a:extLst>
                  <a:ext uri="{0D108BD9-81ED-4DB2-BD59-A6C34878D82A}">
                    <a16:rowId xmlns:a16="http://schemas.microsoft.com/office/drawing/2014/main" val="2496248967"/>
                  </a:ext>
                </a:extLst>
              </a:tr>
              <a:tr h="540000">
                <a:tc>
                  <a:txBody>
                    <a:bodyPr/>
                    <a:lstStyle/>
                    <a:p>
                      <a:pPr algn="ctr"/>
                      <a:r>
                        <a:rPr lang="nl-NL" sz="1400" b="1" dirty="0" err="1">
                          <a:latin typeface="Open Sans" panose="020B0606030504020204" pitchFamily="34" charset="0"/>
                          <a:ea typeface="Open Sans" panose="020B0606030504020204" pitchFamily="34" charset="0"/>
                          <a:cs typeface="Open Sans" panose="020B0606030504020204" pitchFamily="34" charset="0"/>
                        </a:rPr>
                        <a:t>Livres</a:t>
                      </a:r>
                      <a:r>
                        <a:rPr lang="nl-NL" sz="1400" b="1" dirty="0">
                          <a:latin typeface="Open Sans" panose="020B0606030504020204" pitchFamily="34" charset="0"/>
                          <a:ea typeface="Open Sans" panose="020B0606030504020204" pitchFamily="34" charset="0"/>
                          <a:cs typeface="Open Sans" panose="020B0606030504020204" pitchFamily="34" charset="0"/>
                        </a:rPr>
                        <a:t> </a:t>
                      </a:r>
                      <a:r>
                        <a:rPr lang="nl-NL" sz="1400" b="1" dirty="0" err="1">
                          <a:latin typeface="Open Sans" panose="020B0606030504020204" pitchFamily="34" charset="0"/>
                          <a:ea typeface="Open Sans" panose="020B0606030504020204" pitchFamily="34" charset="0"/>
                          <a:cs typeface="Open Sans" panose="020B0606030504020204" pitchFamily="34" charset="0"/>
                        </a:rPr>
                        <a:t>électroniques</a:t>
                      </a:r>
                      <a:endParaRPr lang="nl-NL" sz="1400" b="1" dirty="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60,000</a:t>
                      </a:r>
                    </a:p>
                  </a:txBody>
                  <a:tcPr anchor="ct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26,800</a:t>
                      </a:r>
                    </a:p>
                  </a:txBody>
                  <a:tcPr anchor="ct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27,000</a:t>
                      </a:r>
                    </a:p>
                  </a:txBody>
                  <a:tcPr anchor="ct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22,000</a:t>
                      </a:r>
                    </a:p>
                  </a:txBody>
                  <a:tcPr anchor="ct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12,000</a:t>
                      </a:r>
                    </a:p>
                  </a:txBody>
                  <a:tcPr anchor="ctr"/>
                </a:tc>
                <a:extLst>
                  <a:ext uri="{0D108BD9-81ED-4DB2-BD59-A6C34878D82A}">
                    <a16:rowId xmlns:a16="http://schemas.microsoft.com/office/drawing/2014/main" val="3793746834"/>
                  </a:ext>
                </a:extLst>
              </a:tr>
              <a:tr h="540000">
                <a:tc>
                  <a:txBody>
                    <a:bodyPr/>
                    <a:lstStyle/>
                    <a:p>
                      <a:pPr algn="ctr"/>
                      <a:r>
                        <a:rPr lang="nl-NL" sz="1400" b="1" dirty="0" err="1">
                          <a:latin typeface="Open Sans" panose="020B0606030504020204" pitchFamily="34" charset="0"/>
                          <a:ea typeface="Open Sans" panose="020B0606030504020204" pitchFamily="34" charset="0"/>
                          <a:cs typeface="Open Sans" panose="020B0606030504020204" pitchFamily="34" charset="0"/>
                        </a:rPr>
                        <a:t>Autres</a:t>
                      </a:r>
                      <a:r>
                        <a:rPr lang="nl-NL" sz="1400" b="1" dirty="0">
                          <a:latin typeface="Open Sans" panose="020B0606030504020204" pitchFamily="34" charset="0"/>
                          <a:ea typeface="Open Sans" panose="020B0606030504020204" pitchFamily="34" charset="0"/>
                          <a:cs typeface="Open Sans" panose="020B0606030504020204" pitchFamily="34" charset="0"/>
                        </a:rPr>
                        <a:t> ressources</a:t>
                      </a:r>
                    </a:p>
                  </a:txBody>
                  <a:tcPr anchor="ctr">
                    <a:solidFill>
                      <a:srgbClr val="EEECE1"/>
                    </a:solidFill>
                  </a:tcP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105</a:t>
                      </a:r>
                    </a:p>
                  </a:txBody>
                  <a:tcPr anchor="ctr">
                    <a:solidFill>
                      <a:srgbClr val="EEECE1"/>
                    </a:solidFill>
                  </a:tcP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30</a:t>
                      </a:r>
                    </a:p>
                  </a:txBody>
                  <a:tcPr anchor="ctr">
                    <a:solidFill>
                      <a:srgbClr val="EEECE1"/>
                    </a:solidFill>
                  </a:tcP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40</a:t>
                      </a:r>
                    </a:p>
                  </a:txBody>
                  <a:tcPr anchor="ctr">
                    <a:solidFill>
                      <a:srgbClr val="EEECE1"/>
                    </a:solidFill>
                  </a:tcP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25</a:t>
                      </a:r>
                    </a:p>
                  </a:txBody>
                  <a:tcPr anchor="ctr">
                    <a:solidFill>
                      <a:srgbClr val="EEECE1"/>
                    </a:solidFill>
                  </a:tcP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35</a:t>
                      </a:r>
                    </a:p>
                  </a:txBody>
                  <a:tcPr anchor="ctr">
                    <a:solidFill>
                      <a:srgbClr val="EEECE1"/>
                    </a:solidFill>
                  </a:tcPr>
                </a:tc>
                <a:extLst>
                  <a:ext uri="{0D108BD9-81ED-4DB2-BD59-A6C34878D82A}">
                    <a16:rowId xmlns:a16="http://schemas.microsoft.com/office/drawing/2014/main" val="1905786111"/>
                  </a:ext>
                </a:extLst>
              </a:tr>
              <a:tr h="540000">
                <a:tc>
                  <a:txBody>
                    <a:bodyPr/>
                    <a:lstStyle/>
                    <a:p>
                      <a:pPr algn="ctr"/>
                      <a:r>
                        <a:rPr lang="nl-NL" sz="1400" b="1" dirty="0">
                          <a:latin typeface="Open Sans" panose="020B0606030504020204" pitchFamily="34" charset="0"/>
                          <a:ea typeface="Open Sans" panose="020B0606030504020204" pitchFamily="34" charset="0"/>
                          <a:cs typeface="Open Sans" panose="020B0606030504020204" pitchFamily="34" charset="0"/>
                        </a:rPr>
                        <a:t>Total</a:t>
                      </a:r>
                    </a:p>
                  </a:txBody>
                  <a:tcPr anchor="ct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70,000</a:t>
                      </a:r>
                    </a:p>
                  </a:txBody>
                  <a:tcPr anchor="ct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36,000</a:t>
                      </a:r>
                    </a:p>
                  </a:txBody>
                  <a:tcPr anchor="ct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35,000</a:t>
                      </a:r>
                    </a:p>
                  </a:txBody>
                  <a:tcPr anchor="ct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28,000</a:t>
                      </a:r>
                    </a:p>
                  </a:txBody>
                  <a:tcPr anchor="ctr"/>
                </a:tc>
                <a:tc>
                  <a:txBody>
                    <a:bodyPr/>
                    <a:lstStyle/>
                    <a:p>
                      <a:r>
                        <a:rPr lang="nl-NL" sz="1400" b="0" dirty="0" err="1">
                          <a:latin typeface="Open Sans" panose="020B0606030504020204" pitchFamily="34" charset="0"/>
                          <a:ea typeface="Open Sans" panose="020B0606030504020204" pitchFamily="34" charset="0"/>
                          <a:cs typeface="Open Sans" panose="020B0606030504020204" pitchFamily="34" charset="0"/>
                        </a:rPr>
                        <a:t>Jusqu’à</a:t>
                      </a:r>
                      <a:r>
                        <a:rPr lang="nl-NL" sz="1400" b="0" dirty="0">
                          <a:latin typeface="Open Sans" panose="020B0606030504020204" pitchFamily="34" charset="0"/>
                          <a:ea typeface="Open Sans" panose="020B0606030504020204" pitchFamily="34" charset="0"/>
                          <a:cs typeface="Open Sans" panose="020B0606030504020204" pitchFamily="34" charset="0"/>
                        </a:rPr>
                        <a:t> </a:t>
                      </a:r>
                      <a:r>
                        <a:rPr lang="nl-NL" sz="1400" b="1" dirty="0">
                          <a:latin typeface="Open Sans" panose="020B0606030504020204" pitchFamily="34" charset="0"/>
                          <a:ea typeface="Open Sans" panose="020B0606030504020204" pitchFamily="34" charset="0"/>
                          <a:cs typeface="Open Sans" panose="020B0606030504020204" pitchFamily="34" charset="0"/>
                        </a:rPr>
                        <a:t>13,500</a:t>
                      </a:r>
                    </a:p>
                  </a:txBody>
                  <a:tcPr anchor="ctr"/>
                </a:tc>
                <a:extLst>
                  <a:ext uri="{0D108BD9-81ED-4DB2-BD59-A6C34878D82A}">
                    <a16:rowId xmlns:a16="http://schemas.microsoft.com/office/drawing/2014/main" val="1215201505"/>
                  </a:ext>
                </a:extLst>
              </a:tr>
            </a:tbl>
          </a:graphicData>
        </a:graphic>
      </p:graphicFrame>
    </p:spTree>
    <p:extLst>
      <p:ext uri="{BB962C8B-B14F-4D97-AF65-F5344CB8AC3E}">
        <p14:creationId xmlns:p14="http://schemas.microsoft.com/office/powerpoint/2010/main" val="765451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6"/>
          <p:cNvPicPr preferRelativeResize="0"/>
          <p:nvPr/>
        </p:nvPicPr>
        <p:blipFill rotWithShape="1">
          <a:blip r:embed="rId3">
            <a:alphaModFix/>
          </a:blip>
          <a:srcRect l="1140" t="13554" r="-1139" b="12338"/>
          <a:stretch/>
        </p:blipFill>
        <p:spPr>
          <a:xfrm>
            <a:off x="3551000" y="1446038"/>
            <a:ext cx="4570600" cy="2771718"/>
          </a:xfrm>
          <a:prstGeom prst="rect">
            <a:avLst/>
          </a:prstGeom>
          <a:noFill/>
          <a:ln>
            <a:noFill/>
          </a:ln>
        </p:spPr>
      </p:pic>
      <p:sp>
        <p:nvSpPr>
          <p:cNvPr id="99" name="Google Shape;99;p16"/>
          <p:cNvSpPr txBox="1">
            <a:spLocks noGrp="1"/>
          </p:cNvSpPr>
          <p:nvPr>
            <p:ph type="title"/>
          </p:nvPr>
        </p:nvSpPr>
        <p:spPr>
          <a:xfrm>
            <a:off x="804725" y="1278544"/>
            <a:ext cx="7688700" cy="5352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dirty="0" err="1"/>
              <a:t>Eligibilité</a:t>
            </a:r>
            <a:endParaRPr dirty="0"/>
          </a:p>
        </p:txBody>
      </p:sp>
      <p:sp>
        <p:nvSpPr>
          <p:cNvPr id="100" name="Google Shape;100;p16"/>
          <p:cNvSpPr txBox="1">
            <a:spLocks noGrp="1"/>
          </p:cNvSpPr>
          <p:nvPr>
            <p:ph type="body" idx="1"/>
          </p:nvPr>
        </p:nvSpPr>
        <p:spPr>
          <a:xfrm>
            <a:off x="868925" y="2337206"/>
            <a:ext cx="2604900" cy="1337400"/>
          </a:xfrm>
          <a:prstGeom prst="rect">
            <a:avLst/>
          </a:prstGeom>
        </p:spPr>
        <p:txBody>
          <a:bodyPr spcFirstLastPara="1" wrap="square" lIns="91425" tIns="45700" rIns="91425" bIns="45700" anchor="t" anchorCtr="0">
            <a:noAutofit/>
          </a:bodyPr>
          <a:lstStyle/>
          <a:p>
            <a:pPr marL="0" lvl="0" indent="0">
              <a:buNone/>
            </a:pPr>
            <a:r>
              <a:rPr lang="fr-FR" sz="1400" b="1" dirty="0">
                <a:solidFill>
                  <a:srgbClr val="4A86E8"/>
                </a:solidFill>
              </a:rPr>
              <a:t>Group A:</a:t>
            </a:r>
            <a:r>
              <a:rPr lang="fr-FR" sz="1400" dirty="0"/>
              <a:t> Pays à </a:t>
            </a:r>
            <a:r>
              <a:rPr lang="fr-FR" sz="1400" b="1" dirty="0"/>
              <a:t>accès gratuit</a:t>
            </a:r>
            <a:br>
              <a:rPr lang="fr-FR" sz="1400" dirty="0"/>
            </a:br>
            <a:endParaRPr lang="fr-FR" sz="1400" dirty="0"/>
          </a:p>
          <a:p>
            <a:pPr marL="0" lvl="0" indent="0">
              <a:buNone/>
            </a:pPr>
            <a:r>
              <a:rPr lang="fr-FR" sz="1400" b="1" dirty="0">
                <a:solidFill>
                  <a:srgbClr val="FF9900"/>
                </a:solidFill>
              </a:rPr>
              <a:t>Group B:</a:t>
            </a:r>
            <a:r>
              <a:rPr lang="fr-FR" sz="1400" dirty="0"/>
              <a:t> pays à </a:t>
            </a:r>
            <a:r>
              <a:rPr lang="fr-FR" sz="1400" b="1" dirty="0"/>
              <a:t>accès à faible coût</a:t>
            </a:r>
          </a:p>
          <a:p>
            <a:pPr marL="0" lvl="0" indent="0" algn="l" rtl="0">
              <a:spcBef>
                <a:spcPts val="640"/>
              </a:spcBef>
              <a:spcAft>
                <a:spcPts val="0"/>
              </a:spcAft>
              <a:buNone/>
            </a:pPr>
            <a:endParaRPr dirty="0"/>
          </a:p>
        </p:txBody>
      </p:sp>
    </p:spTree>
    <p:extLst>
      <p:ext uri="{BB962C8B-B14F-4D97-AF65-F5344CB8AC3E}">
        <p14:creationId xmlns:p14="http://schemas.microsoft.com/office/powerpoint/2010/main" val="2691144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prstGeom prst="rect">
            <a:avLst/>
          </a:prstGeom>
        </p:spPr>
        <p:txBody>
          <a:bodyPr spcFirstLastPara="1" wrap="square" lIns="91425" tIns="45700" rIns="91425" bIns="45700" anchor="ctr" anchorCtr="0">
            <a:noAutofit/>
          </a:bodyPr>
          <a:lstStyle/>
          <a:p>
            <a:pPr lvl="0"/>
            <a:r>
              <a:rPr lang="en-GB" dirty="0" err="1"/>
              <a:t>Accès</a:t>
            </a:r>
            <a:endParaRPr/>
          </a:p>
        </p:txBody>
      </p:sp>
      <p:sp>
        <p:nvSpPr>
          <p:cNvPr id="106" name="Google Shape;106;p17"/>
          <p:cNvSpPr txBox="1">
            <a:spLocks noGrp="1"/>
          </p:cNvSpPr>
          <p:nvPr>
            <p:ph type="body" idx="1"/>
          </p:nvPr>
        </p:nvSpPr>
        <p:spPr>
          <a:xfrm>
            <a:off x="727650" y="1923019"/>
            <a:ext cx="3786600" cy="2261100"/>
          </a:xfrm>
          <a:prstGeom prst="rect">
            <a:avLst/>
          </a:prstGeom>
        </p:spPr>
        <p:txBody>
          <a:bodyPr spcFirstLastPara="1" wrap="square" lIns="91425" tIns="45700" rIns="91425" bIns="45700" anchor="t" anchorCtr="0">
            <a:noAutofit/>
          </a:bodyPr>
          <a:lstStyle/>
          <a:p>
            <a:pPr lvl="0" indent="-317500">
              <a:buSzPts val="1400"/>
              <a:buFont typeface="Wingdings" pitchFamily="2" charset="2"/>
              <a:buChar char="v"/>
            </a:pPr>
            <a:r>
              <a:rPr lang="en-GB" sz="1400" b="1" dirty="0"/>
              <a:t>Inscription </a:t>
            </a:r>
            <a:r>
              <a:rPr lang="en-GB" sz="1400" dirty="0"/>
              <a:t>en </a:t>
            </a:r>
            <a:r>
              <a:rPr lang="en-GB" sz="1400" dirty="0" err="1"/>
              <a:t>ligne</a:t>
            </a:r>
            <a:r>
              <a:rPr lang="en-GB" sz="1400" dirty="0"/>
              <a:t> facile</a:t>
            </a:r>
          </a:p>
          <a:p>
            <a:pPr lvl="0" indent="-317500">
              <a:buSzPts val="1400"/>
              <a:buFont typeface="Wingdings" pitchFamily="2" charset="2"/>
              <a:buChar char="v"/>
            </a:pPr>
            <a:r>
              <a:rPr lang="en-GB" sz="1400" dirty="0"/>
              <a:t>Un </a:t>
            </a:r>
            <a:r>
              <a:rPr lang="en-GB" sz="1400" dirty="0" err="1"/>
              <a:t>identifiant</a:t>
            </a:r>
            <a:r>
              <a:rPr lang="en-GB" sz="1400" dirty="0"/>
              <a:t> </a:t>
            </a:r>
            <a:r>
              <a:rPr lang="en-GB" sz="1400" dirty="0" err="1"/>
              <a:t>institutionnel</a:t>
            </a:r>
            <a:r>
              <a:rPr lang="en-GB" sz="1400" dirty="0"/>
              <a:t> pour </a:t>
            </a:r>
            <a:r>
              <a:rPr lang="en-GB" sz="1400" dirty="0" err="1"/>
              <a:t>plusieurs</a:t>
            </a:r>
            <a:r>
              <a:rPr lang="en-GB" sz="1400" dirty="0"/>
              <a:t>  programmes</a:t>
            </a:r>
          </a:p>
          <a:p>
            <a:pPr lvl="0" indent="-317500">
              <a:buSzPts val="1400"/>
              <a:buFont typeface="Wingdings" pitchFamily="2" charset="2"/>
              <a:buChar char="v"/>
            </a:pPr>
            <a:r>
              <a:rPr lang="en-GB" sz="1400" dirty="0"/>
              <a:t>Un </a:t>
            </a:r>
            <a:r>
              <a:rPr lang="en-GB" sz="1400" dirty="0" err="1"/>
              <a:t>portail</a:t>
            </a:r>
            <a:r>
              <a:rPr lang="en-GB" sz="1400" dirty="0"/>
              <a:t> avec des options de </a:t>
            </a:r>
            <a:r>
              <a:rPr lang="en-GB" sz="1400" dirty="0" err="1"/>
              <a:t>recherche</a:t>
            </a:r>
            <a:r>
              <a:rPr lang="en-GB" sz="1400" dirty="0"/>
              <a:t> </a:t>
            </a:r>
            <a:r>
              <a:rPr lang="en-GB" sz="1400" dirty="0" err="1"/>
              <a:t>dans</a:t>
            </a:r>
            <a:r>
              <a:rPr lang="en-GB" sz="1400" dirty="0"/>
              <a:t> </a:t>
            </a:r>
            <a:r>
              <a:rPr lang="en-GB" sz="1400" dirty="0" err="1"/>
              <a:t>plusieurs</a:t>
            </a:r>
            <a:r>
              <a:rPr lang="en-GB" sz="1400" dirty="0"/>
              <a:t> </a:t>
            </a:r>
            <a:r>
              <a:rPr lang="en-GB" sz="1400" dirty="0" err="1"/>
              <a:t>langues</a:t>
            </a:r>
            <a:endParaRPr lang="en-GB" sz="1400" dirty="0"/>
          </a:p>
          <a:p>
            <a:pPr lvl="0" indent="-317500">
              <a:buSzPts val="1400"/>
              <a:buFont typeface="Wingdings" pitchFamily="2" charset="2"/>
              <a:buChar char="v"/>
            </a:pPr>
            <a:r>
              <a:rPr lang="en-GB" sz="1400" dirty="0"/>
              <a:t>Articles </a:t>
            </a:r>
            <a:r>
              <a:rPr lang="en-GB" sz="1400" dirty="0" err="1"/>
              <a:t>disponibles</a:t>
            </a:r>
            <a:r>
              <a:rPr lang="en-GB" sz="1400" dirty="0"/>
              <a:t> et </a:t>
            </a:r>
            <a:r>
              <a:rPr lang="en-GB" sz="1400" dirty="0" err="1"/>
              <a:t>téléchargeables</a:t>
            </a:r>
            <a:r>
              <a:rPr lang="en-GB" sz="1400" dirty="0"/>
              <a:t> en </a:t>
            </a:r>
            <a:r>
              <a:rPr lang="en-GB" sz="1400" dirty="0" err="1"/>
              <a:t>fichier</a:t>
            </a:r>
            <a:r>
              <a:rPr lang="en-GB" sz="1400" dirty="0"/>
              <a:t> PDF </a:t>
            </a:r>
            <a:br>
              <a:rPr lang="en-GB" sz="1400" dirty="0"/>
            </a:br>
            <a:endParaRPr sz="1400" dirty="0"/>
          </a:p>
        </p:txBody>
      </p:sp>
      <p:pic>
        <p:nvPicPr>
          <p:cNvPr id="107" name="Google Shape;107;p17"/>
          <p:cNvPicPr preferRelativeResize="0"/>
          <p:nvPr/>
        </p:nvPicPr>
        <p:blipFill>
          <a:blip r:embed="rId3">
            <a:alphaModFix/>
          </a:blip>
          <a:stretch>
            <a:fillRect/>
          </a:stretch>
        </p:blipFill>
        <p:spPr>
          <a:xfrm>
            <a:off x="4855049" y="1839675"/>
            <a:ext cx="3784339" cy="2344444"/>
          </a:xfrm>
          <a:prstGeom prst="rect">
            <a:avLst/>
          </a:prstGeom>
          <a:noFill/>
          <a:ln>
            <a:noFill/>
          </a:ln>
        </p:spPr>
      </p:pic>
    </p:spTree>
    <p:extLst>
      <p:ext uri="{BB962C8B-B14F-4D97-AF65-F5344CB8AC3E}">
        <p14:creationId xmlns:p14="http://schemas.microsoft.com/office/powerpoint/2010/main" val="8323224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18"/>
          <p:cNvSpPr txBox="1">
            <a:spLocks noGrp="1"/>
          </p:cNvSpPr>
          <p:nvPr>
            <p:ph type="title"/>
          </p:nvPr>
        </p:nvSpPr>
        <p:spPr>
          <a:xfrm>
            <a:off x="729450" y="719580"/>
            <a:ext cx="7688700" cy="535200"/>
          </a:xfrm>
          <a:prstGeom prst="rect">
            <a:avLst/>
          </a:prstGeom>
        </p:spPr>
        <p:txBody>
          <a:bodyPr spcFirstLastPara="1" wrap="square" lIns="91425" tIns="45700" rIns="91425" bIns="45700" anchor="ctr" anchorCtr="0">
            <a:noAutofit/>
          </a:bodyPr>
          <a:lstStyle/>
          <a:p>
            <a:pPr lvl="0"/>
            <a:r>
              <a:rPr lang="en-GB" dirty="0"/>
              <a:t>Formation</a:t>
            </a:r>
            <a:endParaRPr dirty="0"/>
          </a:p>
        </p:txBody>
      </p:sp>
      <p:sp>
        <p:nvSpPr>
          <p:cNvPr id="112" name="Google Shape;112;p18"/>
          <p:cNvSpPr txBox="1">
            <a:spLocks noGrp="1"/>
          </p:cNvSpPr>
          <p:nvPr>
            <p:ph type="body" idx="1"/>
          </p:nvPr>
        </p:nvSpPr>
        <p:spPr>
          <a:xfrm>
            <a:off x="794675" y="1370390"/>
            <a:ext cx="4148100" cy="2777400"/>
          </a:xfrm>
          <a:prstGeom prst="rect">
            <a:avLst/>
          </a:prstGeom>
        </p:spPr>
        <p:txBody>
          <a:bodyPr spcFirstLastPara="1" wrap="square" lIns="91425" tIns="45700" rIns="91425" bIns="45700" anchor="t" anchorCtr="0">
            <a:noAutofit/>
          </a:bodyPr>
          <a:lstStyle/>
          <a:p>
            <a:pPr marL="0" lvl="0" indent="0">
              <a:buNone/>
            </a:pPr>
            <a:r>
              <a:rPr lang="fr-FR" sz="1200" b="1" dirty="0">
                <a:solidFill>
                  <a:srgbClr val="000000"/>
                </a:solidFill>
              </a:rPr>
              <a:t>Formation en ligne :</a:t>
            </a:r>
          </a:p>
          <a:p>
            <a:pPr marL="0" indent="0">
              <a:buNone/>
            </a:pPr>
            <a:r>
              <a:rPr lang="fr-FR" sz="1200" dirty="0"/>
              <a:t>Research4Life offre des modules gratuits sur différents thématiques qui sont téléchargeables de même que des cours en ligne pour apprendre comment utiliser les différents plateformes des programmes. Les utilisateurs peuvent aussi devenir des  formateurs en suivant un programme de formation des formateurs</a:t>
            </a:r>
          </a:p>
          <a:p>
            <a:pPr marL="0" lvl="0" indent="0">
              <a:buNone/>
            </a:pPr>
            <a:endParaRPr lang="fr-FR" sz="1200" dirty="0"/>
          </a:p>
          <a:p>
            <a:pPr marL="0" lvl="0" indent="0">
              <a:buNone/>
            </a:pPr>
            <a:r>
              <a:rPr lang="fr-FR" sz="1200" b="1" dirty="0">
                <a:solidFill>
                  <a:srgbClr val="000000"/>
                </a:solidFill>
              </a:rPr>
              <a:t>Atelier de formation:</a:t>
            </a:r>
          </a:p>
          <a:p>
            <a:pPr marL="0" lvl="0" indent="0">
              <a:buNone/>
            </a:pPr>
            <a:r>
              <a:rPr lang="fr-FR" sz="1200" dirty="0"/>
              <a:t>Les programmes Research4Life organisent des ateliers de formation à travers le monde en partenariat avec les agences des Nations Unies et des bibliothèques universitaires.</a:t>
            </a:r>
          </a:p>
          <a:p>
            <a:pPr marL="0" lvl="0" indent="0" algn="l" rtl="0">
              <a:spcBef>
                <a:spcPts val="640"/>
              </a:spcBef>
              <a:spcAft>
                <a:spcPts val="0"/>
              </a:spcAft>
              <a:buNone/>
            </a:pPr>
            <a:endParaRPr sz="1400" dirty="0"/>
          </a:p>
        </p:txBody>
      </p:sp>
      <p:pic>
        <p:nvPicPr>
          <p:cNvPr id="114" name="Google Shape;114;p18"/>
          <p:cNvPicPr preferRelativeResize="0"/>
          <p:nvPr/>
        </p:nvPicPr>
        <p:blipFill>
          <a:blip r:embed="rId3">
            <a:alphaModFix/>
          </a:blip>
          <a:stretch>
            <a:fillRect/>
          </a:stretch>
        </p:blipFill>
        <p:spPr>
          <a:xfrm>
            <a:off x="5182075" y="1853850"/>
            <a:ext cx="3167250" cy="2119257"/>
          </a:xfrm>
          <a:prstGeom prst="rect">
            <a:avLst/>
          </a:prstGeom>
          <a:noFill/>
          <a:ln>
            <a:noFill/>
          </a:ln>
        </p:spPr>
      </p:pic>
    </p:spTree>
    <p:extLst>
      <p:ext uri="{BB962C8B-B14F-4D97-AF65-F5344CB8AC3E}">
        <p14:creationId xmlns:p14="http://schemas.microsoft.com/office/powerpoint/2010/main" val="1905258943"/>
      </p:ext>
    </p:extLst>
  </p:cSld>
  <p:clrMapOvr>
    <a:masterClrMapping/>
  </p:clrMapOvr>
</p:sld>
</file>

<file path=ppt/theme/theme1.xml><?xml version="1.0" encoding="utf-8"?>
<a:theme xmlns:a="http://schemas.openxmlformats.org/drawingml/2006/main" name="Research4Lif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678</Words>
  <Application>Microsoft Office PowerPoint</Application>
  <PresentationFormat>Diavoorstelling (16:9)</PresentationFormat>
  <Paragraphs>126</Paragraphs>
  <Slides>14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14</vt:i4>
      </vt:variant>
    </vt:vector>
  </HeadingPairs>
  <TitlesOfParts>
    <vt:vector size="20" baseType="lpstr">
      <vt:lpstr>Arial</vt:lpstr>
      <vt:lpstr>Roboto</vt:lpstr>
      <vt:lpstr>Wingdings</vt:lpstr>
      <vt:lpstr>Calibri</vt:lpstr>
      <vt:lpstr>Open Sans</vt:lpstr>
      <vt:lpstr>Research4Life Theme</vt:lpstr>
      <vt:lpstr>Research4Life: outils de plaidoyer</vt:lpstr>
      <vt:lpstr>Qu’est ce que Research4life ?</vt:lpstr>
      <vt:lpstr>Un bref aperçu de Research4Life </vt:lpstr>
      <vt:lpstr>Programmes</vt:lpstr>
      <vt:lpstr>Accès aux meilleurs éditeurs académiques</vt:lpstr>
      <vt:lpstr>Ressources</vt:lpstr>
      <vt:lpstr>Eligibilité</vt:lpstr>
      <vt:lpstr>Accès</vt:lpstr>
      <vt:lpstr>Formation</vt:lpstr>
      <vt:lpstr>Valeur des programmes Research4Life</vt:lpstr>
      <vt:lpstr>Prix moyen des revues en ligne selon l’enquête LJ sur les prix des périodiques, 2017</vt:lpstr>
      <vt:lpstr>Pourquoi l’accès à la publication scientifique est-elle importante?</vt:lpstr>
      <vt:lpstr>L’importance des bibliothèques</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Research4Life Advocacy Toolkit</dc:title>
  <dc:creator>Mme KABO KAMBOU</dc:creator>
  <cp:lastModifiedBy>Elisa</cp:lastModifiedBy>
  <cp:revision>10</cp:revision>
  <dcterms:modified xsi:type="dcterms:W3CDTF">2019-03-18T20:25:20Z</dcterms:modified>
</cp:coreProperties>
</file>