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5"/>
  </p:notesMasterIdLst>
  <p:sldIdLst>
    <p:sldId id="256" r:id="rId3"/>
    <p:sldId id="316" r:id="rId4"/>
    <p:sldId id="273" r:id="rId5"/>
    <p:sldId id="295" r:id="rId6"/>
    <p:sldId id="328" r:id="rId7"/>
    <p:sldId id="317" r:id="rId8"/>
    <p:sldId id="318" r:id="rId9"/>
    <p:sldId id="296" r:id="rId10"/>
    <p:sldId id="320" r:id="rId11"/>
    <p:sldId id="319" r:id="rId12"/>
    <p:sldId id="321" r:id="rId13"/>
    <p:sldId id="322" r:id="rId14"/>
    <p:sldId id="323" r:id="rId15"/>
    <p:sldId id="324" r:id="rId16"/>
    <p:sldId id="325" r:id="rId17"/>
    <p:sldId id="326" r:id="rId18"/>
    <p:sldId id="327" r:id="rId19"/>
    <p:sldId id="329" r:id="rId20"/>
    <p:sldId id="330" r:id="rId21"/>
    <p:sldId id="331" r:id="rId22"/>
    <p:sldId id="332" r:id="rId23"/>
    <p:sldId id="270" r:id="rId24"/>
  </p:sldIdLst>
  <p:sldSz cx="9144000" cy="6858000" type="screen4x3"/>
  <p:notesSz cx="6858000" cy="9144000"/>
  <p:defaultTextStyle>
    <a:defPPr>
      <a:defRPr lang="en-GB"/>
    </a:defPPr>
    <a:lvl1pPr algn="l" defTabSz="457200" rtl="0" fontAlgn="base">
      <a:spcBef>
        <a:spcPts val="600"/>
      </a:spcBef>
      <a:spcAft>
        <a:spcPct val="0"/>
      </a:spcAft>
      <a:buClr>
        <a:srgbClr val="000000"/>
      </a:buClr>
      <a:buSzPct val="100000"/>
      <a:buFont typeface="Times New Roman" pitchFamily="16" charset="0"/>
      <a:defRPr sz="2400" kern="1200">
        <a:solidFill>
          <a:schemeClr val="bg1"/>
        </a:solidFill>
        <a:latin typeface="Verdana" pitchFamily="32" charset="0"/>
        <a:ea typeface="ＭＳ Ｐゴシック" pitchFamily="32" charset="-128"/>
        <a:cs typeface="+mn-cs"/>
      </a:defRPr>
    </a:lvl1pPr>
    <a:lvl2pPr marL="742950" indent="-285750" algn="l" defTabSz="457200" rtl="0" fontAlgn="base">
      <a:spcBef>
        <a:spcPts val="600"/>
      </a:spcBef>
      <a:spcAft>
        <a:spcPct val="0"/>
      </a:spcAft>
      <a:buClr>
        <a:srgbClr val="000000"/>
      </a:buClr>
      <a:buSzPct val="100000"/>
      <a:buFont typeface="Times New Roman" pitchFamily="16" charset="0"/>
      <a:defRPr sz="2400" kern="1200">
        <a:solidFill>
          <a:schemeClr val="bg1"/>
        </a:solidFill>
        <a:latin typeface="Verdana" pitchFamily="32" charset="0"/>
        <a:ea typeface="ＭＳ Ｐゴシック" pitchFamily="32" charset="-128"/>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400" kern="1200">
        <a:solidFill>
          <a:schemeClr val="bg1"/>
        </a:solidFill>
        <a:latin typeface="Verdana" pitchFamily="32" charset="0"/>
        <a:ea typeface="ＭＳ Ｐゴシック" pitchFamily="32" charset="-128"/>
        <a:cs typeface="+mn-cs"/>
      </a:defRPr>
    </a:lvl3pPr>
    <a:lvl4pPr marL="1600200" indent="-228600" algn="l" defTabSz="457200" rtl="0" fontAlgn="base">
      <a:spcBef>
        <a:spcPts val="600"/>
      </a:spcBef>
      <a:spcAft>
        <a:spcPct val="0"/>
      </a:spcAft>
      <a:buClr>
        <a:srgbClr val="000000"/>
      </a:buClr>
      <a:buSzPct val="100000"/>
      <a:buFont typeface="Times New Roman" pitchFamily="16" charset="0"/>
      <a:defRPr sz="2400" kern="1200">
        <a:solidFill>
          <a:schemeClr val="bg1"/>
        </a:solidFill>
        <a:latin typeface="Verdana" pitchFamily="32" charset="0"/>
        <a:ea typeface="ＭＳ Ｐゴシック" pitchFamily="32" charset="-128"/>
        <a:cs typeface="+mn-cs"/>
      </a:defRPr>
    </a:lvl4pPr>
    <a:lvl5pPr marL="2057400" indent="-228600" algn="l" defTabSz="457200" rtl="0" fontAlgn="base">
      <a:spcBef>
        <a:spcPts val="600"/>
      </a:spcBef>
      <a:spcAft>
        <a:spcPct val="0"/>
      </a:spcAft>
      <a:buClr>
        <a:srgbClr val="000000"/>
      </a:buClr>
      <a:buSzPct val="100000"/>
      <a:buFont typeface="Times New Roman" pitchFamily="16" charset="0"/>
      <a:defRPr sz="2400" kern="1200">
        <a:solidFill>
          <a:schemeClr val="bg1"/>
        </a:solidFill>
        <a:latin typeface="Verdana" pitchFamily="32" charset="0"/>
        <a:ea typeface="ＭＳ Ｐゴシック" pitchFamily="32" charset="-128"/>
        <a:cs typeface="+mn-cs"/>
      </a:defRPr>
    </a:lvl5pPr>
    <a:lvl6pPr marL="2286000" algn="l" defTabSz="914400" rtl="0" eaLnBrk="1" latinLnBrk="0" hangingPunct="1">
      <a:defRPr sz="2400" kern="1200">
        <a:solidFill>
          <a:schemeClr val="bg1"/>
        </a:solidFill>
        <a:latin typeface="Verdana" pitchFamily="32" charset="0"/>
        <a:ea typeface="ＭＳ Ｐゴシック" pitchFamily="32" charset="-128"/>
        <a:cs typeface="+mn-cs"/>
      </a:defRPr>
    </a:lvl6pPr>
    <a:lvl7pPr marL="2743200" algn="l" defTabSz="914400" rtl="0" eaLnBrk="1" latinLnBrk="0" hangingPunct="1">
      <a:defRPr sz="2400" kern="1200">
        <a:solidFill>
          <a:schemeClr val="bg1"/>
        </a:solidFill>
        <a:latin typeface="Verdana" pitchFamily="32" charset="0"/>
        <a:ea typeface="ＭＳ Ｐゴシック" pitchFamily="32" charset="-128"/>
        <a:cs typeface="+mn-cs"/>
      </a:defRPr>
    </a:lvl7pPr>
    <a:lvl8pPr marL="3200400" algn="l" defTabSz="914400" rtl="0" eaLnBrk="1" latinLnBrk="0" hangingPunct="1">
      <a:defRPr sz="2400" kern="1200">
        <a:solidFill>
          <a:schemeClr val="bg1"/>
        </a:solidFill>
        <a:latin typeface="Verdana" pitchFamily="32" charset="0"/>
        <a:ea typeface="ＭＳ Ｐゴシック" pitchFamily="32" charset="-128"/>
        <a:cs typeface="+mn-cs"/>
      </a:defRPr>
    </a:lvl8pPr>
    <a:lvl9pPr marL="3657600" algn="l" defTabSz="914400" rtl="0" eaLnBrk="1" latinLnBrk="0" hangingPunct="1">
      <a:defRPr sz="2400" kern="1200">
        <a:solidFill>
          <a:schemeClr val="bg1"/>
        </a:solidFill>
        <a:latin typeface="Verdana" pitchFamily="32" charset="0"/>
        <a:ea typeface="ＭＳ Ｐゴシック" pitchFamily="3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B948"/>
    <a:srgbClr val="FF9933"/>
    <a:srgbClr val="FF9900"/>
    <a:srgbClr val="003366"/>
    <a:srgbClr val="004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58" autoAdjust="0"/>
  </p:normalViewPr>
  <p:slideViewPr>
    <p:cSldViewPr showGuides="1">
      <p:cViewPr varScale="1">
        <p:scale>
          <a:sx n="156" d="100"/>
          <a:sy n="156" d="100"/>
        </p:scale>
        <p:origin x="-3240" y="-1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howGuides="1">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4" name="Text Box 2"/>
          <p:cNvSpPr txBox="1">
            <a:spLocks noChangeArrowheads="1"/>
          </p:cNvSpP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5" name="Text Box 3"/>
          <p:cNvSpPr txBox="1">
            <a:spLocks noChangeArrowheads="1"/>
          </p:cNvSpPr>
          <p:nvPr/>
        </p:nvSpPr>
        <p:spPr bwMode="auto">
          <a:xfrm>
            <a:off x="3884613" y="0"/>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6" name="Rectangle 4"/>
          <p:cNvSpPr>
            <a:spLocks noGrp="1" noRot="1" noChangeAspect="1" noChangeArrowheads="1"/>
          </p:cNvSpPr>
          <p:nvPr>
            <p:ph type="sldImg"/>
          </p:nvPr>
        </p:nvSpPr>
        <p:spPr bwMode="auto">
          <a:xfrm>
            <a:off x="1143000" y="685800"/>
            <a:ext cx="4570413" cy="3427413"/>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smtClean="0"/>
          </a:p>
        </p:txBody>
      </p:sp>
      <p:sp>
        <p:nvSpPr>
          <p:cNvPr id="3078" name="Text Box 6"/>
          <p:cNvSpPr txBox="1">
            <a:spLocks noChangeArrowheads="1"/>
          </p:cNvSpPr>
          <p:nvPr/>
        </p:nvSpPr>
        <p:spPr bwMode="auto">
          <a:xfrm>
            <a:off x="0" y="8683625"/>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9"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spcBef>
                <a:spcPct val="0"/>
              </a:spcBef>
              <a:tabLst>
                <a:tab pos="723900" algn="l"/>
                <a:tab pos="1447800" algn="l"/>
                <a:tab pos="2171700" algn="l"/>
                <a:tab pos="2895600" algn="l"/>
              </a:tabLst>
              <a:defRPr sz="1200">
                <a:solidFill>
                  <a:srgbClr val="000000"/>
                </a:solidFill>
                <a:latin typeface="Arial" charset="0"/>
                <a:cs typeface="Arial Unicode MS" charset="0"/>
              </a:defRPr>
            </a:lvl1pPr>
          </a:lstStyle>
          <a:p>
            <a:fld id="{8A8CF37E-9A33-4176-BA29-9DBD8C294A97}" type="slidenum">
              <a:rPr lang="en-US"/>
              <a:pPr/>
              <a:t>‹#›</a:t>
            </a:fld>
            <a:endParaRPr lang="en-US"/>
          </a:p>
        </p:txBody>
      </p:sp>
    </p:spTree>
    <p:extLst>
      <p:ext uri="{BB962C8B-B14F-4D97-AF65-F5344CB8AC3E}">
        <p14:creationId xmlns:p14="http://schemas.microsoft.com/office/powerpoint/2010/main" val="29563513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D9477F1-426D-40BD-A707-FBB285A2EF6D}" type="slidenum">
              <a:rPr lang="en-US"/>
              <a:pPr/>
              <a:t>1</a:t>
            </a:fld>
            <a:endParaRPr lang="en-US"/>
          </a:p>
        </p:txBody>
      </p:sp>
      <p:sp>
        <p:nvSpPr>
          <p:cNvPr id="1945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58" name="Rectangle 2"/>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1143000" y="685800"/>
            <a:ext cx="4570413" cy="3427413"/>
          </a:xfrm>
          <a:ln/>
        </p:spPr>
      </p:sp>
      <p:sp>
        <p:nvSpPr>
          <p:cNvPr id="399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ea typeface="MS Gothic" pitchFamily="49" charset="-128"/>
              </a:rPr>
              <a:t>The Portals of each </a:t>
            </a:r>
            <a:r>
              <a:rPr lang="en-US" altLang="en-US" dirty="0" err="1" smtClean="0">
                <a:latin typeface="Arial" charset="0"/>
                <a:ea typeface="MS Gothic" pitchFamily="49" charset="-128"/>
              </a:rPr>
              <a:t>programme</a:t>
            </a:r>
            <a:r>
              <a:rPr lang="en-US" altLang="en-US" dirty="0" smtClean="0">
                <a:latin typeface="Arial" charset="0"/>
                <a:ea typeface="MS Gothic" pitchFamily="49" charset="-128"/>
              </a:rPr>
              <a:t> are similar.  </a:t>
            </a:r>
          </a:p>
          <a:p>
            <a:r>
              <a:rPr lang="en-US" altLang="en-US" dirty="0" smtClean="0">
                <a:latin typeface="Arial" charset="0"/>
                <a:ea typeface="MS Gothic" pitchFamily="49" charset="-128"/>
              </a:rPr>
              <a:t>This also is true for the access to the journals once you have logged in with your institutional User Name and Password.  </a:t>
            </a:r>
          </a:p>
          <a:p>
            <a:r>
              <a:rPr lang="en-US" altLang="en-US" dirty="0" smtClean="0">
                <a:latin typeface="Arial" charset="0"/>
                <a:ea typeface="MS Gothic" pitchFamily="49" charset="-128"/>
              </a:rPr>
              <a:t>Each </a:t>
            </a:r>
            <a:r>
              <a:rPr lang="en-US" altLang="en-US" dirty="0" err="1" smtClean="0">
                <a:latin typeface="Arial" charset="0"/>
                <a:ea typeface="MS Gothic" pitchFamily="49" charset="-128"/>
              </a:rPr>
              <a:t>programme</a:t>
            </a:r>
            <a:r>
              <a:rPr lang="en-US" altLang="en-US" dirty="0" smtClean="0">
                <a:latin typeface="Arial" charset="0"/>
                <a:ea typeface="MS Gothic" pitchFamily="49" charset="-128"/>
              </a:rPr>
              <a:t> issues separate User Name and Passwords to access their contents. </a:t>
            </a:r>
          </a:p>
          <a:p>
            <a:r>
              <a:rPr lang="en-US" altLang="en-US" dirty="0" smtClean="0">
                <a:latin typeface="Arial" charset="0"/>
                <a:ea typeface="MS Gothic" pitchFamily="49" charset="-128"/>
              </a:rPr>
              <a:t>These User Names and Passwords can be distributed to all staff and/or students at the institution.</a:t>
            </a:r>
          </a:p>
          <a:p>
            <a:endParaRPr lang="es-ES" altLang="es-ES" dirty="0" smtClean="0">
              <a:latin typeface="Arial" charset="0"/>
            </a:endParaRPr>
          </a:p>
        </p:txBody>
      </p:sp>
      <p:sp>
        <p:nvSpPr>
          <p:cNvPr id="399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E55C599-617B-426F-A0DB-E558FA05F0FE}" type="slidenum">
              <a:rPr lang="en-US" altLang="es-ES"/>
              <a:pPr/>
              <a:t>10</a:t>
            </a:fld>
            <a:endParaRPr lang="en-U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43000" y="685800"/>
            <a:ext cx="4570413" cy="3427413"/>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rPr>
              <a:t>As you can see, the portals are very similar.</a:t>
            </a:r>
            <a:r>
              <a:rPr lang="en-GB" altLang="en-US" baseline="0" dirty="0" smtClean="0">
                <a:latin typeface="Arial" charset="0"/>
              </a:rPr>
              <a:t>  Once you learn one, the others are familiar</a:t>
            </a:r>
            <a:endParaRPr lang="en-GB" altLang="en-US" dirty="0" smtClean="0">
              <a:latin typeface="Arial"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MS PGothic" pitchFamily="34" charset="-128"/>
              </a:defRPr>
            </a:lvl1pPr>
            <a:lvl2pPr marL="742950" indent="-285750">
              <a:defRPr sz="2800">
                <a:solidFill>
                  <a:schemeClr val="tx1"/>
                </a:solidFill>
                <a:latin typeface="Verdana" pitchFamily="34" charset="0"/>
                <a:ea typeface="MS PGothic" pitchFamily="34" charset="-128"/>
              </a:defRPr>
            </a:lvl2pPr>
            <a:lvl3pPr marL="1143000" indent="-228600">
              <a:defRPr sz="2800">
                <a:solidFill>
                  <a:schemeClr val="tx1"/>
                </a:solidFill>
                <a:latin typeface="Verdana" pitchFamily="34" charset="0"/>
                <a:ea typeface="MS PGothic" pitchFamily="34" charset="-128"/>
              </a:defRPr>
            </a:lvl3pPr>
            <a:lvl4pPr marL="1600200" indent="-228600">
              <a:defRPr sz="2800">
                <a:solidFill>
                  <a:schemeClr val="tx1"/>
                </a:solidFill>
                <a:latin typeface="Verdana" pitchFamily="34" charset="0"/>
                <a:ea typeface="MS PGothic" pitchFamily="34" charset="-128"/>
              </a:defRPr>
            </a:lvl4pPr>
            <a:lvl5pPr marL="2057400" indent="-22860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fld id="{E0319DE8-DA0E-4CAA-B56D-29BCF58E095F}" type="slidenum">
              <a:rPr lang="en-US" altLang="en-US" sz="1200">
                <a:latin typeface="Arial" charset="0"/>
              </a:rPr>
              <a:pPr/>
              <a:t>11</a:t>
            </a:fld>
            <a:endParaRPr lang="en-US" alt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ARDI is the newest</a:t>
            </a:r>
            <a:r>
              <a:rPr lang="en-GB" baseline="0" dirty="0" smtClean="0"/>
              <a:t> of the programmes and is still growing rapidly.</a:t>
            </a:r>
            <a:endParaRPr lang="en-GB" dirty="0"/>
          </a:p>
        </p:txBody>
      </p:sp>
      <p:sp>
        <p:nvSpPr>
          <p:cNvPr id="4" name="Slide Number Placeholder 3"/>
          <p:cNvSpPr>
            <a:spLocks noGrp="1"/>
          </p:cNvSpPr>
          <p:nvPr>
            <p:ph type="sldNum" idx="10"/>
          </p:nvPr>
        </p:nvSpPr>
        <p:spPr/>
        <p:txBody>
          <a:bodyPr/>
          <a:lstStyle/>
          <a:p>
            <a:fld id="{8A8CF37E-9A33-4176-BA29-9DBD8C294A97}" type="slidenum">
              <a:rPr lang="en-US" smtClean="0"/>
              <a:pPr/>
              <a:t>12</a:t>
            </a:fld>
            <a:endParaRPr lang="en-US"/>
          </a:p>
        </p:txBody>
      </p:sp>
    </p:spTree>
    <p:extLst>
      <p:ext uri="{BB962C8B-B14F-4D97-AF65-F5344CB8AC3E}">
        <p14:creationId xmlns:p14="http://schemas.microsoft.com/office/powerpoint/2010/main" val="741161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S" dirty="0" smtClean="0"/>
              <a:t>Now it is important to consider how make use of all</a:t>
            </a:r>
            <a:r>
              <a:rPr lang="en-US" altLang="es-ES" baseline="0" dirty="0" smtClean="0"/>
              <a:t> these many publications.  For that, you may need training to be most efficient in your explorations.</a:t>
            </a:r>
          </a:p>
          <a:p>
            <a:pPr eaLnBrk="1" hangingPunct="1">
              <a:spcBef>
                <a:spcPct val="0"/>
              </a:spcBef>
            </a:pPr>
            <a:endParaRPr lang="en-US" altLang="es-ES" dirty="0" smtClean="0"/>
          </a:p>
          <a:p>
            <a:pPr eaLnBrk="1" hangingPunct="1">
              <a:spcBef>
                <a:spcPct val="0"/>
              </a:spcBef>
            </a:pPr>
            <a:r>
              <a:rPr lang="en-US" altLang="es-ES" dirty="0" smtClean="0"/>
              <a:t>Note the two sections on this page – </a:t>
            </a:r>
            <a:r>
              <a:rPr lang="en-US" altLang="es-ES" b="1" dirty="0" smtClean="0"/>
              <a:t>About Research4Life </a:t>
            </a:r>
            <a:r>
              <a:rPr lang="en-US" altLang="es-ES" dirty="0" smtClean="0"/>
              <a:t>and </a:t>
            </a:r>
            <a:r>
              <a:rPr lang="en-US" altLang="es-ES" b="1" dirty="0" smtClean="0"/>
              <a:t>Authorship Skills</a:t>
            </a:r>
            <a:r>
              <a:rPr lang="en-US" altLang="es-ES" dirty="0" smtClean="0"/>
              <a:t>. </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4EAE90C-6164-461F-9454-738F54477447}" type="slidenum">
              <a:rPr lang="en-US" altLang="es-ES"/>
              <a:pPr/>
              <a:t>13</a:t>
            </a:fld>
            <a:endParaRPr lang="en-US" alt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S" dirty="0" smtClean="0"/>
              <a:t>The next group of slides display specific sections of this training site.</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E519537-FFD3-4B54-9447-BD92213110F4}" type="slidenum">
              <a:rPr lang="en-US" altLang="es-ES"/>
              <a:pPr/>
              <a:t>14</a:t>
            </a:fld>
            <a:endParaRPr lang="en-US"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spcBef>
                <a:spcPts val="1125"/>
              </a:spcBef>
              <a:buFont typeface="Arial" charset="0"/>
              <a:buNone/>
            </a:pPr>
            <a:r>
              <a:rPr lang="en-US" altLang="en-US" sz="1200" dirty="0" smtClean="0">
                <a:latin typeface="Arial" charset="0"/>
                <a:ea typeface="MS Gothic" pitchFamily="49" charset="-128"/>
                <a:cs typeface="Arial" charset="0"/>
              </a:rPr>
              <a:t>The Authorship Skills section contains a series of presentations and exercises:</a:t>
            </a:r>
          </a:p>
          <a:p>
            <a:pPr eaLnBrk="1" hangingPunct="1">
              <a:lnSpc>
                <a:spcPct val="100000"/>
              </a:lnSpc>
              <a:spcBef>
                <a:spcPts val="1125"/>
              </a:spcBef>
              <a:buFont typeface="Arial" charset="0"/>
              <a:buNone/>
            </a:pPr>
            <a:r>
              <a:rPr lang="en-US" altLang="en-US" sz="1200" dirty="0" smtClean="0">
                <a:solidFill>
                  <a:srgbClr val="D60093"/>
                </a:solidFill>
                <a:latin typeface="Arial" charset="0"/>
                <a:ea typeface="MS Gothic" pitchFamily="49" charset="-128"/>
                <a:cs typeface="Arial" charset="0"/>
              </a:rPr>
              <a:t>How to Read a Scientific Paper, How to Write a Scientific Paper, Copyright &amp; Plagiarism, Strategies for Effective Writing, Web-Bibliography </a:t>
            </a:r>
            <a:r>
              <a:rPr lang="en-US" altLang="en-US" sz="1200" dirty="0" smtClean="0">
                <a:latin typeface="Arial" charset="0"/>
                <a:ea typeface="MS Gothic" pitchFamily="49" charset="-128"/>
                <a:cs typeface="Arial" charset="0"/>
              </a:rPr>
              <a:t>and</a:t>
            </a:r>
            <a:r>
              <a:rPr lang="en-US" altLang="en-US" sz="1200" dirty="0" smtClean="0">
                <a:solidFill>
                  <a:srgbClr val="D60093"/>
                </a:solidFill>
                <a:latin typeface="Arial" charset="0"/>
                <a:ea typeface="MS Gothic" pitchFamily="49" charset="-128"/>
                <a:cs typeface="Arial" charset="0"/>
              </a:rPr>
              <a:t> Frequently Asked Questions</a:t>
            </a:r>
            <a:endParaRPr lang="en-US" altLang="en-US" sz="1200" dirty="0" smtClean="0">
              <a:latin typeface="Arial" charset="0"/>
              <a:ea typeface="MS Gothic" pitchFamily="49" charset="-128"/>
              <a:cs typeface="Arial" charset="0"/>
            </a:endParaRPr>
          </a:p>
          <a:p>
            <a:endParaRPr lang="en-GB" dirty="0"/>
          </a:p>
        </p:txBody>
      </p:sp>
      <p:sp>
        <p:nvSpPr>
          <p:cNvPr id="4" name="Slide Number Placeholder 3"/>
          <p:cNvSpPr>
            <a:spLocks noGrp="1"/>
          </p:cNvSpPr>
          <p:nvPr>
            <p:ph type="sldNum" idx="10"/>
          </p:nvPr>
        </p:nvSpPr>
        <p:spPr/>
        <p:txBody>
          <a:bodyPr/>
          <a:lstStyle/>
          <a:p>
            <a:fld id="{8A8CF37E-9A33-4176-BA29-9DBD8C294A97}" type="slidenum">
              <a:rPr lang="en-US" smtClean="0"/>
              <a:pPr/>
              <a:t>15</a:t>
            </a:fld>
            <a:endParaRPr lang="en-US"/>
          </a:p>
        </p:txBody>
      </p:sp>
    </p:spTree>
    <p:extLst>
      <p:ext uri="{BB962C8B-B14F-4D97-AF65-F5344CB8AC3E}">
        <p14:creationId xmlns:p14="http://schemas.microsoft.com/office/powerpoint/2010/main" val="3493788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S" b="0" dirty="0" smtClean="0"/>
              <a:t>On</a:t>
            </a:r>
            <a:r>
              <a:rPr lang="en-US" altLang="es-ES" b="0" baseline="0" dirty="0" smtClean="0"/>
              <a:t> the Reference Management Tools section, you learn about </a:t>
            </a:r>
            <a:r>
              <a:rPr lang="en-US" altLang="es-ES" b="1" dirty="0" err="1" smtClean="0"/>
              <a:t>Mendeley</a:t>
            </a:r>
            <a:r>
              <a:rPr lang="en-US" altLang="es-ES" dirty="0" smtClean="0"/>
              <a:t> (the basic version) and </a:t>
            </a:r>
            <a:r>
              <a:rPr lang="en-US" altLang="es-ES" b="1" dirty="0" err="1" smtClean="0"/>
              <a:t>Zotero</a:t>
            </a:r>
            <a:r>
              <a:rPr lang="en-US" altLang="es-ES" dirty="0" smtClean="0"/>
              <a:t> (Open source) which are available even to individuals from non-Research4Life eligible countries.  The presentations review how to download the software and use the numerous options – to create footnotes and develop bibliographies in the multiple formats required by publishers (e.g. APA, Harvard, Vancouver styles).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C957C5E-06F1-426C-B46D-A9224E8921C0}" type="slidenum">
              <a:rPr lang="en-US" altLang="es-ES"/>
              <a:pPr/>
              <a:t>16</a:t>
            </a:fld>
            <a:endParaRPr lang="en-US"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en-US" sz="1200" dirty="0" smtClean="0">
                <a:latin typeface="Arial" charset="0"/>
                <a:ea typeface="MS Gothic" pitchFamily="49" charset="-128"/>
                <a:cs typeface="Arial" charset="0"/>
              </a:rPr>
              <a:t>This section contains the links to the specific </a:t>
            </a:r>
            <a:r>
              <a:rPr lang="en-US" altLang="en-US" sz="1200" dirty="0" err="1" smtClean="0">
                <a:latin typeface="Arial" charset="0"/>
                <a:ea typeface="MS Gothic" pitchFamily="49" charset="-128"/>
                <a:cs typeface="Arial" charset="0"/>
              </a:rPr>
              <a:t>programmes’</a:t>
            </a:r>
            <a:r>
              <a:rPr lang="en-US" altLang="en-US" sz="1200" dirty="0" smtClean="0">
                <a:latin typeface="Arial" charset="0"/>
                <a:ea typeface="MS Gothic" pitchFamily="49" charset="-128"/>
                <a:cs typeface="Arial" charset="0"/>
              </a:rPr>
              <a:t> training material for </a:t>
            </a:r>
            <a:r>
              <a:rPr lang="en-US" altLang="en-US" sz="1200" dirty="0" smtClean="0">
                <a:solidFill>
                  <a:srgbClr val="D60093"/>
                </a:solidFill>
                <a:latin typeface="Arial" charset="0"/>
                <a:ea typeface="MS Gothic" pitchFamily="49" charset="-128"/>
                <a:cs typeface="Arial" charset="0"/>
              </a:rPr>
              <a:t>Hinari, AGORA, OARE </a:t>
            </a:r>
            <a:r>
              <a:rPr lang="en-US" altLang="en-US" sz="1200" dirty="0" smtClean="0">
                <a:latin typeface="Arial" charset="0"/>
                <a:ea typeface="MS Gothic" pitchFamily="49" charset="-128"/>
                <a:cs typeface="Arial" charset="0"/>
              </a:rPr>
              <a:t>and</a:t>
            </a:r>
            <a:r>
              <a:rPr lang="en-US" altLang="en-US" sz="1200" dirty="0" smtClean="0">
                <a:solidFill>
                  <a:srgbClr val="D60093"/>
                </a:solidFill>
                <a:latin typeface="Arial" charset="0"/>
                <a:ea typeface="MS Gothic" pitchFamily="49" charset="-128"/>
                <a:cs typeface="Arial" charset="0"/>
              </a:rPr>
              <a:t> ARDI</a:t>
            </a:r>
            <a:r>
              <a:rPr lang="en-US" altLang="en-US" sz="1400" dirty="0" smtClean="0">
                <a:solidFill>
                  <a:srgbClr val="000000"/>
                </a:solidFill>
                <a:latin typeface="Times New Roman" pitchFamily="16" charset="0"/>
                <a:ea typeface="MS Gothic" pitchFamily="49" charset="-128"/>
                <a:cs typeface="Arial" charset="0"/>
              </a:rPr>
              <a:t>,</a:t>
            </a:r>
            <a:r>
              <a:rPr lang="en-US" altLang="en-US" sz="1400" baseline="0" dirty="0" smtClean="0">
                <a:solidFill>
                  <a:srgbClr val="000000"/>
                </a:solidFill>
                <a:latin typeface="Times New Roman" pitchFamily="16" charset="0"/>
                <a:ea typeface="MS Gothic" pitchFamily="49" charset="-128"/>
                <a:cs typeface="Arial" charset="0"/>
              </a:rPr>
              <a:t> where you will find targeted training materials specific to Health, Agriculture, Environment, or Technology</a:t>
            </a:r>
            <a:endParaRPr lang="en-US" altLang="en-US" sz="1400" dirty="0" smtClean="0">
              <a:ea typeface="MS Gothic" pitchFamily="49" charset="-128"/>
              <a:cs typeface="Arial" charset="0"/>
            </a:endParaRPr>
          </a:p>
          <a:p>
            <a:endParaRPr lang="en-GB" dirty="0"/>
          </a:p>
        </p:txBody>
      </p:sp>
      <p:sp>
        <p:nvSpPr>
          <p:cNvPr id="4" name="Slide Number Placeholder 3"/>
          <p:cNvSpPr>
            <a:spLocks noGrp="1"/>
          </p:cNvSpPr>
          <p:nvPr>
            <p:ph type="sldNum" idx="10"/>
          </p:nvPr>
        </p:nvSpPr>
        <p:spPr/>
        <p:txBody>
          <a:bodyPr/>
          <a:lstStyle/>
          <a:p>
            <a:fld id="{8A8CF37E-9A33-4176-BA29-9DBD8C294A97}" type="slidenum">
              <a:rPr lang="en-US" smtClean="0"/>
              <a:pPr/>
              <a:t>17</a:t>
            </a:fld>
            <a:endParaRPr lang="en-US"/>
          </a:p>
        </p:txBody>
      </p:sp>
    </p:spTree>
    <p:extLst>
      <p:ext uri="{BB962C8B-B14F-4D97-AF65-F5344CB8AC3E}">
        <p14:creationId xmlns:p14="http://schemas.microsoft.com/office/powerpoint/2010/main" val="240582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Research4Life makes a difference when it opens doors.</a:t>
            </a:r>
            <a:endParaRPr lang="en-GB" dirty="0"/>
          </a:p>
        </p:txBody>
      </p:sp>
      <p:sp>
        <p:nvSpPr>
          <p:cNvPr id="4" name="Slide Number Placeholder 3"/>
          <p:cNvSpPr>
            <a:spLocks noGrp="1"/>
          </p:cNvSpPr>
          <p:nvPr>
            <p:ph type="sldNum" idx="10"/>
          </p:nvPr>
        </p:nvSpPr>
        <p:spPr/>
        <p:txBody>
          <a:bodyPr/>
          <a:lstStyle/>
          <a:p>
            <a:fld id="{8A8CF37E-9A33-4176-BA29-9DBD8C294A97}" type="slidenum">
              <a:rPr lang="en-US" smtClean="0"/>
              <a:pPr/>
              <a:t>18</a:t>
            </a:fld>
            <a:endParaRPr lang="en-US"/>
          </a:p>
        </p:txBody>
      </p:sp>
    </p:spTree>
    <p:extLst>
      <p:ext uri="{BB962C8B-B14F-4D97-AF65-F5344CB8AC3E}">
        <p14:creationId xmlns:p14="http://schemas.microsoft.com/office/powerpoint/2010/main" val="2253921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AGORA has opened Dr </a:t>
            </a:r>
            <a:r>
              <a:rPr lang="en-US" sz="1200" b="0" i="0" u="none" strike="noStrike" kern="1200" baseline="0" dirty="0" err="1" smtClean="0">
                <a:solidFill>
                  <a:srgbClr val="000000"/>
                </a:solidFill>
                <a:latin typeface="Times New Roman" pitchFamily="16" charset="0"/>
                <a:ea typeface="+mn-ea"/>
                <a:cs typeface="+mn-cs"/>
              </a:rPr>
              <a:t>Kambire’s</a:t>
            </a:r>
            <a:r>
              <a:rPr lang="en-US" sz="1200" b="0" i="0" u="none" strike="noStrike" kern="1200" baseline="0" dirty="0" smtClean="0">
                <a:solidFill>
                  <a:srgbClr val="000000"/>
                </a:solidFill>
                <a:latin typeface="Times New Roman" pitchFamily="16" charset="0"/>
                <a:ea typeface="+mn-ea"/>
                <a:cs typeface="+mn-cs"/>
              </a:rPr>
              <a:t> eyes to the importance of information management. </a:t>
            </a:r>
            <a:r>
              <a:rPr lang="en-US" dirty="0" smtClean="0"/>
              <a:t>AGORA helped</a:t>
            </a:r>
            <a:r>
              <a:rPr lang="en-US" baseline="0" dirty="0" smtClean="0"/>
              <a:t> him</a:t>
            </a:r>
            <a:r>
              <a:rPr lang="en-US" dirty="0" smtClean="0"/>
              <a:t> to develop better and more informed scientific writing skills, produce focused research that he can discuss with top researchers worldwide, compete more effectively for research funding, and deliver better teaching </a:t>
            </a:r>
            <a:r>
              <a:rPr lang="en-US" dirty="0" err="1" smtClean="0"/>
              <a:t>programmes</a:t>
            </a:r>
            <a:r>
              <a:rPr lang="en-US" dirty="0" smtClean="0"/>
              <a:t>.</a:t>
            </a:r>
            <a:endParaRPr lang="en-GB" dirty="0"/>
          </a:p>
        </p:txBody>
      </p:sp>
      <p:sp>
        <p:nvSpPr>
          <p:cNvPr id="4" name="Slide Number Placeholder 3"/>
          <p:cNvSpPr>
            <a:spLocks noGrp="1"/>
          </p:cNvSpPr>
          <p:nvPr>
            <p:ph type="sldNum" idx="10"/>
          </p:nvPr>
        </p:nvSpPr>
        <p:spPr/>
        <p:txBody>
          <a:bodyPr/>
          <a:lstStyle/>
          <a:p>
            <a:fld id="{8A8CF37E-9A33-4176-BA29-9DBD8C294A97}" type="slidenum">
              <a:rPr lang="en-US" smtClean="0"/>
              <a:pPr/>
              <a:t>19</a:t>
            </a:fld>
            <a:endParaRPr lang="en-US"/>
          </a:p>
        </p:txBody>
      </p:sp>
    </p:spTree>
    <p:extLst>
      <p:ext uri="{BB962C8B-B14F-4D97-AF65-F5344CB8AC3E}">
        <p14:creationId xmlns:p14="http://schemas.microsoft.com/office/powerpoint/2010/main" val="357905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800">
                <a:solidFill>
                  <a:schemeClr val="tx1"/>
                </a:solidFill>
                <a:latin typeface="Verdana" pitchFamily="34" charset="0"/>
                <a:ea typeface="MS PGothic" pitchFamily="34" charset="-128"/>
              </a:defRPr>
            </a:lvl1pPr>
            <a:lvl2pPr marL="742950" indent="-285750">
              <a:tabLst>
                <a:tab pos="723900" algn="l"/>
                <a:tab pos="1447800" algn="l"/>
                <a:tab pos="2171700" algn="l"/>
                <a:tab pos="2895600" algn="l"/>
              </a:tabLst>
              <a:defRPr sz="2800">
                <a:solidFill>
                  <a:schemeClr val="tx1"/>
                </a:solidFill>
                <a:latin typeface="Verdana" pitchFamily="34" charset="0"/>
                <a:ea typeface="MS PGothic" pitchFamily="34" charset="-128"/>
              </a:defRPr>
            </a:lvl2pPr>
            <a:lvl3pPr marL="1143000" indent="-228600">
              <a:tabLst>
                <a:tab pos="723900" algn="l"/>
                <a:tab pos="1447800" algn="l"/>
                <a:tab pos="2171700" algn="l"/>
                <a:tab pos="2895600" algn="l"/>
              </a:tabLst>
              <a:defRPr sz="2800">
                <a:solidFill>
                  <a:schemeClr val="tx1"/>
                </a:solidFill>
                <a:latin typeface="Verdana" pitchFamily="34" charset="0"/>
                <a:ea typeface="MS PGothic" pitchFamily="34" charset="-128"/>
              </a:defRPr>
            </a:lvl3pPr>
            <a:lvl4pPr marL="1600200" indent="-228600">
              <a:tabLst>
                <a:tab pos="723900" algn="l"/>
                <a:tab pos="1447800" algn="l"/>
                <a:tab pos="2171700" algn="l"/>
                <a:tab pos="2895600" algn="l"/>
              </a:tabLst>
              <a:defRPr sz="2800">
                <a:solidFill>
                  <a:schemeClr val="tx1"/>
                </a:solidFill>
                <a:latin typeface="Verdana" pitchFamily="34" charset="0"/>
                <a:ea typeface="MS PGothic" pitchFamily="34" charset="-128"/>
              </a:defRPr>
            </a:lvl4pPr>
            <a:lvl5pPr marL="2057400" indent="-228600">
              <a:tabLst>
                <a:tab pos="723900" algn="l"/>
                <a:tab pos="1447800" algn="l"/>
                <a:tab pos="2171700" algn="l"/>
                <a:tab pos="2895600" algn="l"/>
              </a:tabLst>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tabLst>
                <a:tab pos="723900" algn="l"/>
                <a:tab pos="1447800" algn="l"/>
                <a:tab pos="2171700" algn="l"/>
                <a:tab pos="2895600" algn="l"/>
              </a:tabLs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tabLst>
                <a:tab pos="723900" algn="l"/>
                <a:tab pos="1447800" algn="l"/>
                <a:tab pos="2171700" algn="l"/>
                <a:tab pos="2895600" algn="l"/>
              </a:tabLs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tabLst>
                <a:tab pos="723900" algn="l"/>
                <a:tab pos="1447800" algn="l"/>
                <a:tab pos="2171700" algn="l"/>
                <a:tab pos="2895600" algn="l"/>
              </a:tabLs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tabLst>
                <a:tab pos="723900" algn="l"/>
                <a:tab pos="1447800" algn="l"/>
                <a:tab pos="2171700" algn="l"/>
                <a:tab pos="2895600" algn="l"/>
              </a:tabLst>
              <a:defRPr sz="2800">
                <a:solidFill>
                  <a:schemeClr val="tx1"/>
                </a:solidFill>
                <a:latin typeface="Verdana" pitchFamily="34" charset="0"/>
                <a:ea typeface="MS PGothic" pitchFamily="34" charset="-128"/>
              </a:defRPr>
            </a:lvl9pPr>
          </a:lstStyle>
          <a:p>
            <a:pPr hangingPunct="0"/>
            <a:fld id="{55A9683B-85DF-4634-9A65-6CB32B12ECD2}" type="slidenum">
              <a:rPr lang="en-US" altLang="en-US" sz="1200">
                <a:solidFill>
                  <a:srgbClr val="000000"/>
                </a:solidFill>
                <a:latin typeface="Arial" charset="0"/>
                <a:ea typeface="Arial Unicode MS" pitchFamily="34" charset="-128"/>
                <a:cs typeface="Arial Unicode MS" pitchFamily="34" charset="-128"/>
              </a:rPr>
              <a:pPr hangingPunct="0"/>
              <a:t>2</a:t>
            </a:fld>
            <a:endParaRPr lang="en-US" altLang="en-US" sz="1200">
              <a:solidFill>
                <a:srgbClr val="000000"/>
              </a:solidFill>
              <a:latin typeface="Arial" charset="0"/>
              <a:ea typeface="Arial Unicode MS" pitchFamily="34" charset="-128"/>
              <a:cs typeface="Arial Unicode MS" pitchFamily="34" charset="-128"/>
            </a:endParaRPr>
          </a:p>
        </p:txBody>
      </p:sp>
      <p:sp>
        <p:nvSpPr>
          <p:cNvPr id="11267" name="Text Box 1"/>
          <p:cNvSpPr txBox="1">
            <a:spLocks noChangeArrowheads="1"/>
          </p:cNvSpPr>
          <p:nvPr/>
        </p:nvSpPr>
        <p:spPr bwMode="auto">
          <a:xfrm>
            <a:off x="1144068" y="685800"/>
            <a:ext cx="4552238" cy="3412881"/>
          </a:xfrm>
          <a:prstGeom prst="rect">
            <a:avLst/>
          </a:prstGeom>
          <a:solidFill>
            <a:srgbClr val="FFFFFF"/>
          </a:solidFill>
          <a:ln w="9525">
            <a:solidFill>
              <a:srgbClr val="000000"/>
            </a:solidFill>
            <a:miter lim="800000"/>
            <a:headEnd/>
            <a:tailEnd/>
          </a:ln>
        </p:spPr>
        <p:txBody>
          <a:bodyPr wrap="none" anchor="ctr"/>
          <a:lstStyle>
            <a:lvl1pPr>
              <a:defRPr sz="2800">
                <a:solidFill>
                  <a:schemeClr val="tx1"/>
                </a:solidFill>
                <a:latin typeface="Verdana" pitchFamily="34" charset="0"/>
                <a:ea typeface="MS PGothic" pitchFamily="34" charset="-128"/>
              </a:defRPr>
            </a:lvl1pPr>
            <a:lvl2pPr marL="742950" indent="-285750">
              <a:defRPr sz="2800">
                <a:solidFill>
                  <a:schemeClr val="tx1"/>
                </a:solidFill>
                <a:latin typeface="Verdana" pitchFamily="34" charset="0"/>
                <a:ea typeface="MS PGothic" pitchFamily="34" charset="-128"/>
              </a:defRPr>
            </a:lvl2pPr>
            <a:lvl3pPr marL="1143000" indent="-228600">
              <a:defRPr sz="2800">
                <a:solidFill>
                  <a:schemeClr val="tx1"/>
                </a:solidFill>
                <a:latin typeface="Verdana" pitchFamily="34" charset="0"/>
                <a:ea typeface="MS PGothic" pitchFamily="34" charset="-128"/>
              </a:defRPr>
            </a:lvl3pPr>
            <a:lvl4pPr marL="1600200" indent="-228600">
              <a:defRPr sz="2800">
                <a:solidFill>
                  <a:schemeClr val="tx1"/>
                </a:solidFill>
                <a:latin typeface="Verdana" pitchFamily="34" charset="0"/>
                <a:ea typeface="MS PGothic" pitchFamily="34" charset="-128"/>
              </a:defRPr>
            </a:lvl4pPr>
            <a:lvl5pPr marL="2057400" indent="-22860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pPr eaLnBrk="1" hangingPunct="1">
              <a:spcBef>
                <a:spcPct val="20000"/>
              </a:spcBef>
              <a:buClr>
                <a:schemeClr val="bg2"/>
              </a:buClr>
              <a:buSzPct val="75000"/>
              <a:buFont typeface="Wingdings" pitchFamily="2" charset="2"/>
              <a:buNone/>
            </a:pPr>
            <a:endParaRPr lang="en-US" altLang="en-US"/>
          </a:p>
        </p:txBody>
      </p:sp>
      <p:sp>
        <p:nvSpPr>
          <p:cNvPr id="11268" name="Text Box 2"/>
          <p:cNvSpPr>
            <a:spLocks noGrp="1" noChangeArrowheads="1"/>
          </p:cNvSpPr>
          <p:nvPr>
            <p:ph type="body"/>
          </p:nvPr>
        </p:nvSpPr>
        <p:spPr>
          <a:xfrm>
            <a:off x="685800" y="4343400"/>
            <a:ext cx="5470377" cy="40972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8" charset="0"/>
                <a:ea typeface="MS Gothic" pitchFamily="49" charset="-128"/>
              </a:rPr>
              <a:t>Research4Life is the collective name for four </a:t>
            </a:r>
            <a:r>
              <a:rPr lang="en-US" altLang="en-US" dirty="0" err="1" smtClean="0">
                <a:latin typeface="Times New Roman" pitchFamily="18" charset="0"/>
                <a:ea typeface="MS Gothic" pitchFamily="49" charset="-128"/>
              </a:rPr>
              <a:t>programmes</a:t>
            </a:r>
            <a:r>
              <a:rPr lang="en-US" altLang="en-US" dirty="0" smtClean="0">
                <a:latin typeface="Times New Roman" pitchFamily="18" charset="0"/>
                <a:ea typeface="MS Gothic" pitchFamily="49" charset="-128"/>
              </a:rPr>
              <a:t>: Hinari, AGORA, OARE and</a:t>
            </a:r>
            <a:r>
              <a:rPr lang="en-US" altLang="en-US" dirty="0" smtClean="0">
                <a:solidFill>
                  <a:srgbClr val="CCCCFF"/>
                </a:solidFill>
                <a:latin typeface="Times New Roman" pitchFamily="18" charset="0"/>
                <a:ea typeface="MS Gothic" pitchFamily="49" charset="-128"/>
              </a:rPr>
              <a:t> ARDI </a:t>
            </a:r>
            <a:r>
              <a:rPr lang="en-US" altLang="es-ES" dirty="0" smtClean="0">
                <a:latin typeface="Arial" charset="0"/>
              </a:rPr>
              <a:t>that provides lower income countries with free or low cost access to academic and professional peer-reviewed content online.</a:t>
            </a:r>
            <a:r>
              <a:rPr lang="en-US" altLang="en-US" dirty="0" smtClean="0">
                <a:latin typeface="Times New Roman" pitchFamily="18" charset="0"/>
                <a:ea typeface="MS Gothic" pitchFamily="49" charset="-128"/>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Times New Roman" pitchFamily="18" charset="0"/>
              <a:ea typeface="MS Gothic" pitchFamily="49" charset="-128"/>
            </a:endParaRPr>
          </a:p>
          <a:p>
            <a:pPr marL="0" lvl="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8" charset="0"/>
                <a:ea typeface="MS Gothic" pitchFamily="49" charset="-128"/>
              </a:rPr>
              <a:t>Research4Life is a public-private partnership of the World Health Organization, Food and Agriculture Organization of the United Nations, United Nations Environment </a:t>
            </a:r>
            <a:r>
              <a:rPr lang="en-US" altLang="en-US" dirty="0" err="1" smtClean="0">
                <a:latin typeface="Times New Roman" pitchFamily="18" charset="0"/>
                <a:ea typeface="MS Gothic" pitchFamily="49" charset="-128"/>
              </a:rPr>
              <a:t>Programme</a:t>
            </a:r>
            <a:r>
              <a:rPr lang="en-US" altLang="en-US" dirty="0" smtClean="0">
                <a:latin typeface="Times New Roman" pitchFamily="18" charset="0"/>
                <a:ea typeface="MS Gothic" pitchFamily="49" charset="-128"/>
              </a:rPr>
              <a:t>, Cornell and Yale Universities and the </a:t>
            </a:r>
            <a:r>
              <a:rPr lang="en-US" altLang="es-ES" sz="1600" dirty="0" smtClean="0">
                <a:solidFill>
                  <a:srgbClr val="000000"/>
                </a:solidFill>
                <a:latin typeface="Arial" charset="0"/>
              </a:rPr>
              <a:t>International Association of Scientific, Technical and Medical Publishers. These work </a:t>
            </a:r>
            <a:r>
              <a:rPr lang="en-US" altLang="en-US" dirty="0" smtClean="0">
                <a:latin typeface="Times New Roman" pitchFamily="18" charset="0"/>
                <a:ea typeface="MS Gothic" pitchFamily="49" charset="-128"/>
              </a:rPr>
              <a:t>along with technology partners such as Serial Solutions and others.</a:t>
            </a:r>
          </a:p>
          <a:p>
            <a:pPr marL="0" lvl="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Times New Roman" pitchFamily="18" charset="0"/>
              <a:ea typeface="MS Gothic" pitchFamily="49" charset="-128"/>
            </a:endParaRPr>
          </a:p>
          <a:p>
            <a:pPr marL="0" lvl="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8" charset="0"/>
                <a:ea typeface="MS Gothic" pitchFamily="49" charset="-128"/>
              </a:rPr>
              <a:t>Research4Life’s goal is to reduce the scientific knowledge gap between higher income and lower income countries.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GB" dirty="0" smtClean="0"/>
              <a:t>Research4Life and Librarians are a powerful combination.</a:t>
            </a:r>
          </a:p>
          <a:p>
            <a:endParaRPr lang="en-GB" dirty="0"/>
          </a:p>
        </p:txBody>
      </p:sp>
      <p:sp>
        <p:nvSpPr>
          <p:cNvPr id="4" name="Slide Number Placeholder 3"/>
          <p:cNvSpPr>
            <a:spLocks noGrp="1"/>
          </p:cNvSpPr>
          <p:nvPr>
            <p:ph type="sldNum" idx="10"/>
          </p:nvPr>
        </p:nvSpPr>
        <p:spPr/>
        <p:txBody>
          <a:bodyPr/>
          <a:lstStyle/>
          <a:p>
            <a:fld id="{8A8CF37E-9A33-4176-BA29-9DBD8C294A97}" type="slidenum">
              <a:rPr lang="en-US" smtClean="0"/>
              <a:pPr/>
              <a:t>20</a:t>
            </a:fld>
            <a:endParaRPr lang="en-US"/>
          </a:p>
        </p:txBody>
      </p:sp>
    </p:spTree>
    <p:extLst>
      <p:ext uri="{BB962C8B-B14F-4D97-AF65-F5344CB8AC3E}">
        <p14:creationId xmlns:p14="http://schemas.microsoft.com/office/powerpoint/2010/main" val="2752314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rgbClr val="000000"/>
                </a:solidFill>
                <a:latin typeface="Times New Roman" pitchFamily="16" charset="0"/>
                <a:ea typeface="+mn-ea"/>
                <a:cs typeface="+mn-cs"/>
              </a:rPr>
              <a:t>Shaba is a passionate Librarian</a:t>
            </a:r>
            <a:r>
              <a:rPr lang="en-US" sz="1200" b="0" i="0" u="none" strike="noStrike" kern="1200" baseline="0" dirty="0" smtClean="0">
                <a:solidFill>
                  <a:srgbClr val="000000"/>
                </a:solidFill>
                <a:latin typeface="Times New Roman" pitchFamily="16" charset="0"/>
                <a:ea typeface="+mn-ea"/>
                <a:cs typeface="+mn-cs"/>
              </a:rPr>
              <a:t>. “If we can encourage people to use Research4Life in their research and to publish, we can build up this young country more,” she says, “It is my goal to be part of this change in </a:t>
            </a:r>
            <a:r>
              <a:rPr lang="en-GB" sz="1200" b="0" i="0" u="none" strike="noStrike" kern="1200" baseline="0" dirty="0" smtClean="0">
                <a:solidFill>
                  <a:srgbClr val="000000"/>
                </a:solidFill>
                <a:latin typeface="Times New Roman" pitchFamily="16" charset="0"/>
                <a:ea typeface="+mn-ea"/>
                <a:cs typeface="+mn-cs"/>
              </a:rPr>
              <a:t>the future.”</a:t>
            </a:r>
          </a:p>
          <a:p>
            <a:endParaRPr lang="en-GB" sz="1200" b="0" i="0" u="none" strike="noStrike" kern="1200" baseline="0" dirty="0" smtClean="0">
              <a:solidFill>
                <a:srgbClr val="000000"/>
              </a:solidFill>
              <a:latin typeface="Times New Roman" pitchFamily="16" charset="0"/>
              <a:ea typeface="+mn-ea"/>
              <a:cs typeface="+mn-cs"/>
            </a:endParaRPr>
          </a:p>
          <a:p>
            <a:r>
              <a:rPr lang="en-US" sz="1200" b="0" i="0" u="none" strike="noStrike" kern="1200" baseline="0" dirty="0" smtClean="0">
                <a:solidFill>
                  <a:srgbClr val="000000"/>
                </a:solidFill>
                <a:latin typeface="Times New Roman" pitchFamily="16" charset="0"/>
                <a:ea typeface="+mn-ea"/>
                <a:cs typeface="+mn-cs"/>
              </a:rPr>
              <a:t>Shaba believes that high-quality, evidence-based, scientific literature is essential to enable researchers and students in the new Environmental Science </a:t>
            </a:r>
            <a:r>
              <a:rPr lang="en-US" sz="1200" b="0" i="0" u="none" strike="noStrike" kern="1200" baseline="0" dirty="0" err="1" smtClean="0">
                <a:solidFill>
                  <a:srgbClr val="000000"/>
                </a:solidFill>
                <a:latin typeface="Times New Roman" pitchFamily="16" charset="0"/>
                <a:ea typeface="+mn-ea"/>
                <a:cs typeface="+mn-cs"/>
              </a:rPr>
              <a:t>programme</a:t>
            </a:r>
            <a:r>
              <a:rPr lang="en-US" sz="1200" b="0" i="0" u="none" strike="noStrike" kern="1200" baseline="0" dirty="0" smtClean="0">
                <a:solidFill>
                  <a:srgbClr val="000000"/>
                </a:solidFill>
                <a:latin typeface="Times New Roman" pitchFamily="16" charset="0"/>
                <a:ea typeface="+mn-ea"/>
                <a:cs typeface="+mn-cs"/>
              </a:rPr>
              <a:t> to find ways to protect the island nation from threats posed by global climate change. “We are educating the students who will become future policy makers,” she announces, “Research4Life can help them make better, informed decisions.”</a:t>
            </a:r>
            <a:endParaRPr lang="en-GB" dirty="0"/>
          </a:p>
        </p:txBody>
      </p:sp>
      <p:sp>
        <p:nvSpPr>
          <p:cNvPr id="4" name="Slide Number Placeholder 3"/>
          <p:cNvSpPr>
            <a:spLocks noGrp="1"/>
          </p:cNvSpPr>
          <p:nvPr>
            <p:ph type="sldNum" idx="10"/>
          </p:nvPr>
        </p:nvSpPr>
        <p:spPr/>
        <p:txBody>
          <a:bodyPr/>
          <a:lstStyle/>
          <a:p>
            <a:fld id="{8A8CF37E-9A33-4176-BA29-9DBD8C294A97}" type="slidenum">
              <a:rPr lang="en-US" smtClean="0"/>
              <a:pPr/>
              <a:t>21</a:t>
            </a:fld>
            <a:endParaRPr lang="en-US"/>
          </a:p>
        </p:txBody>
      </p:sp>
    </p:spTree>
    <p:extLst>
      <p:ext uri="{BB962C8B-B14F-4D97-AF65-F5344CB8AC3E}">
        <p14:creationId xmlns:p14="http://schemas.microsoft.com/office/powerpoint/2010/main" val="3579050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AF09F880-3F1E-47D6-8843-632AF0E2D133}" type="slidenum">
              <a:rPr lang="en-US"/>
              <a:pPr/>
              <a:t>22</a:t>
            </a:fld>
            <a:endParaRPr lang="en-US"/>
          </a:p>
        </p:txBody>
      </p:sp>
      <p:sp>
        <p:nvSpPr>
          <p:cNvPr id="3379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3794" name="Rectangle 2"/>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Thank</a:t>
            </a:r>
            <a:r>
              <a:rPr lang="en-US" baseline="0" dirty="0" smtClean="0"/>
              <a:t> you for taking the time to learn </a:t>
            </a:r>
            <a:r>
              <a:rPr lang="en-US" baseline="0" smtClean="0"/>
              <a:t>about Research4Life.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Information is important to researchers, academics, policy makers.  But it is also important to ordinary</a:t>
            </a:r>
            <a:r>
              <a:rPr lang="en-GB" baseline="0" dirty="0" smtClean="0"/>
              <a:t> people or ordinary workers trying do their jobs, or live a more comfortable life.</a:t>
            </a:r>
            <a:endParaRPr lang="en-GB" dirty="0"/>
          </a:p>
        </p:txBody>
      </p:sp>
      <p:sp>
        <p:nvSpPr>
          <p:cNvPr id="4" name="Slide Number Placeholder 3"/>
          <p:cNvSpPr>
            <a:spLocks noGrp="1"/>
          </p:cNvSpPr>
          <p:nvPr>
            <p:ph type="sldNum" idx="10"/>
          </p:nvPr>
        </p:nvSpPr>
        <p:spPr/>
        <p:txBody>
          <a:bodyPr/>
          <a:lstStyle/>
          <a:p>
            <a:fld id="{8A8CF37E-9A33-4176-BA29-9DBD8C294A97}" type="slidenum">
              <a:rPr lang="en-US" smtClean="0"/>
              <a:pPr/>
              <a:t>3</a:t>
            </a:fld>
            <a:endParaRPr lang="en-US"/>
          </a:p>
        </p:txBody>
      </p:sp>
    </p:spTree>
    <p:extLst>
      <p:ext uri="{BB962C8B-B14F-4D97-AF65-F5344CB8AC3E}">
        <p14:creationId xmlns:p14="http://schemas.microsoft.com/office/powerpoint/2010/main" val="76570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Lack of important</a:t>
            </a:r>
            <a:r>
              <a:rPr lang="en-GB" baseline="0" dirty="0" smtClean="0"/>
              <a:t> information is frustrating for those who face it and saddening for those who are imagining or remembering a time when that barrier existed.  Research4Life is the library that has opened doors to a wealth of information.</a:t>
            </a:r>
            <a:endParaRPr lang="en-GB" dirty="0"/>
          </a:p>
        </p:txBody>
      </p:sp>
      <p:sp>
        <p:nvSpPr>
          <p:cNvPr id="4" name="Slide Number Placeholder 3"/>
          <p:cNvSpPr>
            <a:spLocks noGrp="1"/>
          </p:cNvSpPr>
          <p:nvPr>
            <p:ph type="sldNum" idx="10"/>
          </p:nvPr>
        </p:nvSpPr>
        <p:spPr/>
        <p:txBody>
          <a:bodyPr/>
          <a:lstStyle/>
          <a:p>
            <a:fld id="{8A8CF37E-9A33-4176-BA29-9DBD8C294A97}" type="slidenum">
              <a:rPr lang="en-US" smtClean="0"/>
              <a:pPr/>
              <a:t>4</a:t>
            </a:fld>
            <a:endParaRPr lang="en-US"/>
          </a:p>
        </p:txBody>
      </p:sp>
    </p:spTree>
    <p:extLst>
      <p:ext uri="{BB962C8B-B14F-4D97-AF65-F5344CB8AC3E}">
        <p14:creationId xmlns:p14="http://schemas.microsoft.com/office/powerpoint/2010/main" val="423297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xfrm>
            <a:off x="1143000" y="685800"/>
            <a:ext cx="4572000" cy="3429000"/>
          </a:xfrm>
          <a:ln/>
        </p:spPr>
      </p:sp>
      <p:sp>
        <p:nvSpPr>
          <p:cNvPr id="208899" name="Notes Placeholder 2"/>
          <p:cNvSpPr>
            <a:spLocks noGrp="1"/>
          </p:cNvSpPr>
          <p:nvPr>
            <p:ph type="body" idx="1"/>
          </p:nvPr>
        </p:nvSpPr>
        <p:spPr>
          <a:xfrm>
            <a:off x="687405" y="4343400"/>
            <a:ext cx="548319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u="sng" dirty="0" smtClean="0">
                <a:latin typeface="Arial" charset="0"/>
                <a:ea typeface="ＭＳ Ｐゴシック" pitchFamily="34" charset="-128"/>
              </a:rPr>
              <a:t>21,000 journals would stack up to approximately the height</a:t>
            </a:r>
            <a:r>
              <a:rPr lang="en-GB" u="sng" baseline="0" dirty="0" smtClean="0">
                <a:latin typeface="Arial" charset="0"/>
                <a:ea typeface="ＭＳ Ｐゴシック" pitchFamily="34" charset="-128"/>
              </a:rPr>
              <a:t> of the Jet </a:t>
            </a:r>
            <a:r>
              <a:rPr lang="en-GB" u="sng" baseline="0" dirty="0" err="1" smtClean="0">
                <a:latin typeface="Arial" charset="0"/>
                <a:ea typeface="ＭＳ Ｐゴシック" pitchFamily="34" charset="-128"/>
              </a:rPr>
              <a:t>d'Eau</a:t>
            </a:r>
            <a:r>
              <a:rPr lang="en-GB" u="sng" baseline="0" dirty="0" smtClean="0">
                <a:latin typeface="Arial" charset="0"/>
                <a:ea typeface="ＭＳ Ｐゴシック" pitchFamily="34" charset="-128"/>
              </a:rPr>
              <a:t> in Geneva.  And that doesn't even count the 49,000 books…</a:t>
            </a:r>
            <a:endParaRPr lang="en-GB" dirty="0" smtClean="0">
              <a:latin typeface="Arial" charset="0"/>
              <a:ea typeface="ＭＳ Ｐゴシック" pitchFamily="34" charset="-128"/>
            </a:endParaRPr>
          </a:p>
        </p:txBody>
      </p:sp>
      <p:sp>
        <p:nvSpPr>
          <p:cNvPr id="4" name="Slide Number Placeholder 3"/>
          <p:cNvSpPr txBox="1">
            <a:spLocks noGrp="1"/>
          </p:cNvSpPr>
          <p:nvPr/>
        </p:nvSpPr>
        <p:spPr>
          <a:xfrm>
            <a:off x="3884064" y="8685335"/>
            <a:ext cx="2972335" cy="457200"/>
          </a:xfrm>
          <a:prstGeom prst="rect">
            <a:avLst/>
          </a:prstGeom>
          <a:noFill/>
        </p:spPr>
        <p:txBody>
          <a:bodyPr anchor="b"/>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chemeClr val="bg2"/>
              </a:buClr>
              <a:buSzPct val="75000"/>
              <a:buFont typeface="Wingdings" pitchFamily="2" charset="2"/>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chemeClr val="bg2"/>
              </a:buClr>
              <a:buSzPct val="75000"/>
              <a:buFont typeface="Wingdings" pitchFamily="2" charset="2"/>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chemeClr val="bg2"/>
              </a:buClr>
              <a:buSzPct val="75000"/>
              <a:buFont typeface="Wingdings" pitchFamily="2" charset="2"/>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chemeClr val="bg2"/>
              </a:buClr>
              <a:buSzPct val="75000"/>
              <a:buFont typeface="Wingdings" pitchFamily="2" charset="2"/>
              <a:defRPr sz="2000">
                <a:solidFill>
                  <a:schemeClr val="tx1"/>
                </a:solidFill>
                <a:latin typeface="Verdana" pitchFamily="34" charset="0"/>
                <a:ea typeface="ＭＳ Ｐゴシック" pitchFamily="34" charset="-128"/>
              </a:defRPr>
            </a:lvl9pPr>
          </a:lstStyle>
          <a:p>
            <a:pPr algn="r" eaLnBrk="1" hangingPunct="1">
              <a:spcBef>
                <a:spcPct val="0"/>
              </a:spcBef>
              <a:buClrTx/>
              <a:buSzTx/>
              <a:buFontTx/>
              <a:buNone/>
            </a:pPr>
            <a:fld id="{DE262620-B5C8-401C-86A0-A730AAFDD088}" type="slidenum">
              <a:rPr lang="en-GB" sz="1200">
                <a:latin typeface="Calibri" pitchFamily="34" charset="0"/>
                <a:cs typeface="Arial" charset="0"/>
              </a:rPr>
              <a:pPr algn="r" eaLnBrk="1" hangingPunct="1">
                <a:spcBef>
                  <a:spcPct val="0"/>
                </a:spcBef>
                <a:buClrTx/>
                <a:buSzTx/>
                <a:buFontTx/>
                <a:buNone/>
              </a:pPr>
              <a:t>5</a:t>
            </a:fld>
            <a:endParaRPr lang="en-GB" sz="1200">
              <a:latin typeface="Calibri"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9pPr>
          </a:lstStyle>
          <a:p>
            <a:pPr>
              <a:buFont typeface="Times New Roman" pitchFamily="18" charset="0"/>
              <a:buNone/>
            </a:pPr>
            <a:fld id="{679E34FC-7C14-4B8E-B5EA-BCE73C9A12B6}" type="slidenum">
              <a:rPr lang="en-US" altLang="en-US" sz="1200">
                <a:solidFill>
                  <a:srgbClr val="000000"/>
                </a:solidFill>
                <a:latin typeface="Times New Roman" pitchFamily="18" charset="0"/>
                <a:ea typeface="Arial Unicode MS" pitchFamily="34" charset="-128"/>
                <a:cs typeface="Arial Unicode MS" pitchFamily="34" charset="-128"/>
              </a:rPr>
              <a:pPr>
                <a:buFont typeface="Times New Roman" pitchFamily="18" charset="0"/>
                <a:buNone/>
              </a:pPr>
              <a:t>6</a:t>
            </a:fld>
            <a:endParaRPr lang="en-US" altLang="en-US" sz="1200">
              <a:solidFill>
                <a:srgbClr val="000000"/>
              </a:solidFill>
              <a:latin typeface="Times New Roman" pitchFamily="18" charset="0"/>
              <a:ea typeface="Arial Unicode MS" pitchFamily="34" charset="-128"/>
              <a:cs typeface="Arial Unicode MS" pitchFamily="34" charset="-128"/>
            </a:endParaRPr>
          </a:p>
        </p:txBody>
      </p:sp>
      <p:sp>
        <p:nvSpPr>
          <p:cNvPr id="15363" name="Text Box 2"/>
          <p:cNvSpPr txBox="1">
            <a:spLocks noChangeArrowheads="1"/>
          </p:cNvSpPr>
          <p:nvPr/>
        </p:nvSpPr>
        <p:spPr bwMode="auto">
          <a:xfrm>
            <a:off x="1144069" y="682869"/>
            <a:ext cx="4573068" cy="3429000"/>
          </a:xfrm>
          <a:prstGeom prst="rect">
            <a:avLst/>
          </a:prstGeom>
          <a:solidFill>
            <a:srgbClr val="FFFFFF"/>
          </a:solidFill>
          <a:ln w="9360">
            <a:solidFill>
              <a:srgbClr val="000000"/>
            </a:solidFill>
            <a:miter lim="800000"/>
            <a:headEnd/>
            <a:tailEnd/>
          </a:ln>
        </p:spPr>
        <p:txBody>
          <a:bodyPr wrap="none" anchor="ctr"/>
          <a:lstStyle>
            <a:lvl1pPr>
              <a:defRPr sz="2800">
                <a:solidFill>
                  <a:schemeClr val="tx1"/>
                </a:solidFill>
                <a:latin typeface="Verdana" pitchFamily="34" charset="0"/>
                <a:ea typeface="MS PGothic" pitchFamily="34" charset="-128"/>
              </a:defRPr>
            </a:lvl1pPr>
            <a:lvl2pPr marL="742950" indent="-285750">
              <a:defRPr sz="2800">
                <a:solidFill>
                  <a:schemeClr val="tx1"/>
                </a:solidFill>
                <a:latin typeface="Verdana" pitchFamily="34" charset="0"/>
                <a:ea typeface="MS PGothic" pitchFamily="34" charset="-128"/>
              </a:defRPr>
            </a:lvl2pPr>
            <a:lvl3pPr marL="1143000" indent="-228600">
              <a:defRPr sz="2800">
                <a:solidFill>
                  <a:schemeClr val="tx1"/>
                </a:solidFill>
                <a:latin typeface="Verdana" pitchFamily="34" charset="0"/>
                <a:ea typeface="MS PGothic" pitchFamily="34" charset="-128"/>
              </a:defRPr>
            </a:lvl3pPr>
            <a:lvl4pPr marL="1600200" indent="-228600">
              <a:defRPr sz="2800">
                <a:solidFill>
                  <a:schemeClr val="tx1"/>
                </a:solidFill>
                <a:latin typeface="Verdana" pitchFamily="34" charset="0"/>
                <a:ea typeface="MS PGothic" pitchFamily="34" charset="-128"/>
              </a:defRPr>
            </a:lvl4pPr>
            <a:lvl5pPr marL="2057400" indent="-22860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pPr eaLnBrk="1" hangingPunct="1">
              <a:spcBef>
                <a:spcPct val="20000"/>
              </a:spcBef>
              <a:buClr>
                <a:schemeClr val="bg2"/>
              </a:buClr>
              <a:buSzPct val="75000"/>
              <a:buFont typeface="Wingdings" pitchFamily="2" charset="2"/>
              <a:buNone/>
            </a:pPr>
            <a:endParaRPr lang="en-US" altLang="en-US"/>
          </a:p>
        </p:txBody>
      </p:sp>
      <p:sp>
        <p:nvSpPr>
          <p:cNvPr id="15364" name="Text Box 3"/>
          <p:cNvSpPr>
            <a:spLocks noGrp="1" noChangeArrowheads="1"/>
          </p:cNvSpPr>
          <p:nvPr>
            <p:ph type="body"/>
          </p:nvPr>
        </p:nvSpPr>
        <p:spPr>
          <a:xfrm>
            <a:off x="914935" y="4343400"/>
            <a:ext cx="5016915" cy="4196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dirty="0" smtClean="0">
                <a:latin typeface="Times New Roman" pitchFamily="18" charset="0"/>
              </a:rPr>
              <a:t>This slide notes the location of Group A countries (blue) and Group B countries (orange).  In 2016 there are 117 eligible countries, areas and territories.</a:t>
            </a:r>
          </a:p>
          <a:p>
            <a:r>
              <a:rPr lang="en-US" altLang="en-US" dirty="0" smtClean="0">
                <a:latin typeface="Times New Roman" pitchFamily="18" charset="0"/>
              </a:rPr>
              <a:t>The same eligibility criteria is used for all Research4Life </a:t>
            </a:r>
            <a:r>
              <a:rPr lang="en-US" altLang="en-US" dirty="0" err="1" smtClean="0">
                <a:latin typeface="Times New Roman" pitchFamily="18" charset="0"/>
              </a:rPr>
              <a:t>programmes</a:t>
            </a:r>
            <a:r>
              <a:rPr lang="en-US" altLang="en-US" dirty="0" smtClean="0">
                <a:latin typeface="Times New Roman" pitchFamily="18" charset="0"/>
              </a:rPr>
              <a:t>: HINARI, AGORA, OARE and ARDI.  </a:t>
            </a:r>
          </a:p>
          <a:p>
            <a:r>
              <a:rPr lang="en-US" altLang="en-US" dirty="0" smtClean="0">
                <a:latin typeface="Times New Roman" pitchFamily="18" charset="0"/>
              </a:rPr>
              <a:t>An institution must register separately for each </a:t>
            </a:r>
            <a:r>
              <a:rPr lang="en-US" altLang="en-US" dirty="0" err="1" smtClean="0">
                <a:latin typeface="Times New Roman" pitchFamily="18" charset="0"/>
              </a:rPr>
              <a:t>programme</a:t>
            </a:r>
            <a:r>
              <a:rPr lang="en-US" altLang="en-US" dirty="0" smtClean="0">
                <a:latin typeface="Times New Roman" pitchFamily="18" charset="0"/>
              </a:rPr>
              <a:t>.  </a:t>
            </a:r>
            <a:endParaRPr lang="fr-FR" alt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43000" y="685800"/>
            <a:ext cx="4570413" cy="3427413"/>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rPr>
              <a:t>This document is a step-by-step guide to completing the Research4Life registration online for Hinari, AGORA, OARE or ARDI. </a:t>
            </a:r>
          </a:p>
          <a:p>
            <a:r>
              <a:rPr lang="en-US" altLang="en-US" dirty="0" smtClean="0">
                <a:latin typeface="Arial" charset="0"/>
              </a:rPr>
              <a:t>The registration instructions are also available in French and Spanish.</a:t>
            </a:r>
          </a:p>
          <a:p>
            <a:r>
              <a:rPr lang="en-US" altLang="en-US" dirty="0" smtClean="0">
                <a:latin typeface="Arial" charset="0"/>
              </a:rPr>
              <a:t>Following this guide will ensure faster response to all registrations for Hinari, AGORA, OARE or ARDI. </a:t>
            </a:r>
          </a:p>
          <a:p>
            <a:r>
              <a:rPr lang="en-US" altLang="en-US" dirty="0" smtClean="0">
                <a:latin typeface="Arial" charset="0"/>
              </a:rPr>
              <a:t>Only ONE PROGRAMME can be selected for registration at a time. You can use the registration form to register for multiple programs that are appropriate for your institution but EACH IS A SEPARATE REGISTRATION.</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MS PGothic" pitchFamily="34" charset="-128"/>
              </a:defRPr>
            </a:lvl1pPr>
            <a:lvl2pPr marL="742950" indent="-285750">
              <a:defRPr sz="2800">
                <a:solidFill>
                  <a:schemeClr val="tx1"/>
                </a:solidFill>
                <a:latin typeface="Verdana" pitchFamily="34" charset="0"/>
                <a:ea typeface="MS PGothic" pitchFamily="34" charset="-128"/>
              </a:defRPr>
            </a:lvl2pPr>
            <a:lvl3pPr marL="1143000" indent="-228600">
              <a:defRPr sz="2800">
                <a:solidFill>
                  <a:schemeClr val="tx1"/>
                </a:solidFill>
                <a:latin typeface="Verdana" pitchFamily="34" charset="0"/>
                <a:ea typeface="MS PGothic" pitchFamily="34" charset="-128"/>
              </a:defRPr>
            </a:lvl3pPr>
            <a:lvl4pPr marL="1600200" indent="-228600">
              <a:defRPr sz="2800">
                <a:solidFill>
                  <a:schemeClr val="tx1"/>
                </a:solidFill>
                <a:latin typeface="Verdana" pitchFamily="34" charset="0"/>
                <a:ea typeface="MS PGothic" pitchFamily="34" charset="-128"/>
              </a:defRPr>
            </a:lvl4pPr>
            <a:lvl5pPr marL="2057400" indent="-22860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fld id="{807475FB-9ADB-4648-949C-2D212FB73D75}" type="slidenum">
              <a:rPr lang="en-US" altLang="en-US" sz="1200">
                <a:latin typeface="Arial" charset="0"/>
              </a:rPr>
              <a:pPr/>
              <a:t>7</a:t>
            </a:fld>
            <a:endParaRPr lang="en-US" alt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Less then 1/3 of all our partners are listed in this image.  It is a very large partnership.</a:t>
            </a:r>
            <a:endParaRPr lang="en-GB" dirty="0"/>
          </a:p>
        </p:txBody>
      </p:sp>
      <p:sp>
        <p:nvSpPr>
          <p:cNvPr id="4" name="Slide Number Placeholder 3"/>
          <p:cNvSpPr>
            <a:spLocks noGrp="1"/>
          </p:cNvSpPr>
          <p:nvPr>
            <p:ph type="sldNum" idx="10"/>
          </p:nvPr>
        </p:nvSpPr>
        <p:spPr/>
        <p:txBody>
          <a:bodyPr/>
          <a:lstStyle/>
          <a:p>
            <a:fld id="{8A8CF37E-9A33-4176-BA29-9DBD8C294A97}" type="slidenum">
              <a:rPr lang="en-US" smtClean="0"/>
              <a:pPr/>
              <a:t>8</a:t>
            </a:fld>
            <a:endParaRPr lang="en-US"/>
          </a:p>
        </p:txBody>
      </p:sp>
    </p:spTree>
    <p:extLst>
      <p:ext uri="{BB962C8B-B14F-4D97-AF65-F5344CB8AC3E}">
        <p14:creationId xmlns:p14="http://schemas.microsoft.com/office/powerpoint/2010/main" val="236705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800">
                <a:solidFill>
                  <a:schemeClr val="tx1"/>
                </a:solidFill>
                <a:latin typeface="Verdana" pitchFamily="34" charset="0"/>
                <a:ea typeface="MS PGothic" pitchFamily="34" charset="-128"/>
              </a:defRPr>
            </a:lvl1pPr>
            <a:lvl2pPr marL="742950" indent="-285750">
              <a:tabLst>
                <a:tab pos="723900" algn="l"/>
                <a:tab pos="1447800" algn="l"/>
                <a:tab pos="2171700" algn="l"/>
                <a:tab pos="2895600" algn="l"/>
              </a:tabLst>
              <a:defRPr sz="2800">
                <a:solidFill>
                  <a:schemeClr val="tx1"/>
                </a:solidFill>
                <a:latin typeface="Verdana" pitchFamily="34" charset="0"/>
                <a:ea typeface="MS PGothic" pitchFamily="34" charset="-128"/>
              </a:defRPr>
            </a:lvl2pPr>
            <a:lvl3pPr marL="1143000" indent="-228600">
              <a:tabLst>
                <a:tab pos="723900" algn="l"/>
                <a:tab pos="1447800" algn="l"/>
                <a:tab pos="2171700" algn="l"/>
                <a:tab pos="2895600" algn="l"/>
              </a:tabLst>
              <a:defRPr sz="2800">
                <a:solidFill>
                  <a:schemeClr val="tx1"/>
                </a:solidFill>
                <a:latin typeface="Verdana" pitchFamily="34" charset="0"/>
                <a:ea typeface="MS PGothic" pitchFamily="34" charset="-128"/>
              </a:defRPr>
            </a:lvl3pPr>
            <a:lvl4pPr marL="1600200" indent="-228600">
              <a:tabLst>
                <a:tab pos="723900" algn="l"/>
                <a:tab pos="1447800" algn="l"/>
                <a:tab pos="2171700" algn="l"/>
                <a:tab pos="2895600" algn="l"/>
              </a:tabLst>
              <a:defRPr sz="2800">
                <a:solidFill>
                  <a:schemeClr val="tx1"/>
                </a:solidFill>
                <a:latin typeface="Verdana" pitchFamily="34" charset="0"/>
                <a:ea typeface="MS PGothic" pitchFamily="34" charset="-128"/>
              </a:defRPr>
            </a:lvl4pPr>
            <a:lvl5pPr marL="2057400" indent="-228600">
              <a:tabLst>
                <a:tab pos="723900" algn="l"/>
                <a:tab pos="1447800" algn="l"/>
                <a:tab pos="2171700" algn="l"/>
                <a:tab pos="2895600" algn="l"/>
              </a:tabLst>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tabLst>
                <a:tab pos="723900" algn="l"/>
                <a:tab pos="1447800" algn="l"/>
                <a:tab pos="2171700" algn="l"/>
                <a:tab pos="2895600" algn="l"/>
              </a:tabLs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tabLst>
                <a:tab pos="723900" algn="l"/>
                <a:tab pos="1447800" algn="l"/>
                <a:tab pos="2171700" algn="l"/>
                <a:tab pos="2895600" algn="l"/>
              </a:tabLs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tabLst>
                <a:tab pos="723900" algn="l"/>
                <a:tab pos="1447800" algn="l"/>
                <a:tab pos="2171700" algn="l"/>
                <a:tab pos="2895600" algn="l"/>
              </a:tabLs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tabLst>
                <a:tab pos="723900" algn="l"/>
                <a:tab pos="1447800" algn="l"/>
                <a:tab pos="2171700" algn="l"/>
                <a:tab pos="2895600" algn="l"/>
              </a:tabLst>
              <a:defRPr sz="2800">
                <a:solidFill>
                  <a:schemeClr val="tx1"/>
                </a:solidFill>
                <a:latin typeface="Verdana" pitchFamily="34" charset="0"/>
                <a:ea typeface="MS PGothic" pitchFamily="34" charset="-128"/>
              </a:defRPr>
            </a:lvl9pPr>
          </a:lstStyle>
          <a:p>
            <a:pPr hangingPunct="0"/>
            <a:fld id="{D2EDB487-0855-411C-92C9-25621E2D3073}" type="slidenum">
              <a:rPr lang="en-US" altLang="en-US" sz="1200">
                <a:solidFill>
                  <a:srgbClr val="000000"/>
                </a:solidFill>
                <a:latin typeface="Arial" charset="0"/>
                <a:ea typeface="Arial Unicode MS" pitchFamily="34" charset="-128"/>
                <a:cs typeface="Arial Unicode MS" pitchFamily="34" charset="-128"/>
              </a:rPr>
              <a:pPr hangingPunct="0"/>
              <a:t>9</a:t>
            </a:fld>
            <a:endParaRPr lang="en-US" altLang="en-US" sz="1200">
              <a:solidFill>
                <a:srgbClr val="000000"/>
              </a:solidFill>
              <a:latin typeface="Arial" charset="0"/>
              <a:ea typeface="Arial Unicode MS" pitchFamily="34" charset="-128"/>
              <a:cs typeface="Arial Unicode MS" pitchFamily="34" charset="-128"/>
            </a:endParaRPr>
          </a:p>
        </p:txBody>
      </p:sp>
      <p:sp>
        <p:nvSpPr>
          <p:cNvPr id="31747" name="Text Box 1"/>
          <p:cNvSpPr txBox="1">
            <a:spLocks noChangeArrowheads="1"/>
          </p:cNvSpPr>
          <p:nvPr/>
        </p:nvSpPr>
        <p:spPr bwMode="auto">
          <a:xfrm>
            <a:off x="1142467" y="685800"/>
            <a:ext cx="4573068" cy="3429000"/>
          </a:xfrm>
          <a:prstGeom prst="rect">
            <a:avLst/>
          </a:prstGeom>
          <a:solidFill>
            <a:srgbClr val="FFFFFF"/>
          </a:solidFill>
          <a:ln w="9360">
            <a:solidFill>
              <a:srgbClr val="000000"/>
            </a:solidFill>
            <a:miter lim="800000"/>
            <a:headEnd/>
            <a:tailEnd/>
          </a:ln>
        </p:spPr>
        <p:txBody>
          <a:bodyPr wrap="none" anchor="ctr"/>
          <a:lstStyle>
            <a:lvl1pPr>
              <a:defRPr sz="2800">
                <a:solidFill>
                  <a:schemeClr val="tx1"/>
                </a:solidFill>
                <a:latin typeface="Verdana" pitchFamily="34" charset="0"/>
                <a:ea typeface="MS PGothic" pitchFamily="34" charset="-128"/>
              </a:defRPr>
            </a:lvl1pPr>
            <a:lvl2pPr marL="742950" indent="-285750">
              <a:defRPr sz="2800">
                <a:solidFill>
                  <a:schemeClr val="tx1"/>
                </a:solidFill>
                <a:latin typeface="Verdana" pitchFamily="34" charset="0"/>
                <a:ea typeface="MS PGothic" pitchFamily="34" charset="-128"/>
              </a:defRPr>
            </a:lvl2pPr>
            <a:lvl3pPr marL="1143000" indent="-228600">
              <a:defRPr sz="2800">
                <a:solidFill>
                  <a:schemeClr val="tx1"/>
                </a:solidFill>
                <a:latin typeface="Verdana" pitchFamily="34" charset="0"/>
                <a:ea typeface="MS PGothic" pitchFamily="34" charset="-128"/>
              </a:defRPr>
            </a:lvl3pPr>
            <a:lvl4pPr marL="1600200" indent="-228600">
              <a:defRPr sz="2800">
                <a:solidFill>
                  <a:schemeClr val="tx1"/>
                </a:solidFill>
                <a:latin typeface="Verdana" pitchFamily="34" charset="0"/>
                <a:ea typeface="MS PGothic" pitchFamily="34" charset="-128"/>
              </a:defRPr>
            </a:lvl4pPr>
            <a:lvl5pPr marL="2057400" indent="-22860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pPr eaLnBrk="1" hangingPunct="1">
              <a:spcBef>
                <a:spcPct val="20000"/>
              </a:spcBef>
              <a:buClr>
                <a:schemeClr val="bg2"/>
              </a:buClr>
              <a:buSzPct val="75000"/>
              <a:buFont typeface="Wingdings" pitchFamily="2" charset="2"/>
              <a:buNone/>
            </a:pPr>
            <a:endParaRPr lang="en-US" altLang="en-US"/>
          </a:p>
        </p:txBody>
      </p:sp>
      <p:sp>
        <p:nvSpPr>
          <p:cNvPr id="31748" name="Text Box 2"/>
          <p:cNvSpPr>
            <a:spLocks noGrp="1" noChangeArrowheads="1"/>
          </p:cNvSpPr>
          <p:nvPr>
            <p:ph type="body"/>
          </p:nvPr>
        </p:nvSpPr>
        <p:spPr>
          <a:xfrm>
            <a:off x="685801" y="4343400"/>
            <a:ext cx="5484798" cy="42085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itchFamily="18" charset="0"/>
                <a:ea typeface="MS Gothic" pitchFamily="49" charset="-128"/>
              </a:rPr>
              <a:t>This is the HINARI Portal. Through each one of the tabs, menus and links you can browse thousands of information resources.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itchFamily="18" charset="0"/>
                <a:ea typeface="MS Gothic" pitchFamily="49" charset="-128"/>
              </a:rPr>
              <a:t>A special version of PubMed is also included.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itchFamily="18" charset="0"/>
              <a:ea typeface="MS Gothic" pitchFamily="49" charset="-128"/>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itchFamily="18" charset="0"/>
                <a:ea typeface="MS Gothic" pitchFamily="49" charset="-128"/>
              </a:rPr>
              <a:t>The same portal is also available in the following languages: Arabic, English, French, Russian, Portuguese and Spanish.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idx="10"/>
          </p:nvPr>
        </p:nvSpPr>
        <p:spPr/>
        <p:txBody>
          <a:bodyPr/>
          <a:lstStyle>
            <a:lvl1pPr>
              <a:defRPr/>
            </a:lvl1pPr>
          </a:lstStyle>
          <a:p>
            <a:fld id="{2843A990-A1E6-4B14-BDF0-941F7D3F45E7}" type="slidenum">
              <a:rPr lang="en-US"/>
              <a:pPr/>
              <a:t>‹#›</a:t>
            </a:fld>
            <a:endParaRPr lang="en-US"/>
          </a:p>
        </p:txBody>
      </p:sp>
    </p:spTree>
    <p:extLst>
      <p:ext uri="{BB962C8B-B14F-4D97-AF65-F5344CB8AC3E}">
        <p14:creationId xmlns:p14="http://schemas.microsoft.com/office/powerpoint/2010/main" val="167272507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idx="10"/>
          </p:nvPr>
        </p:nvSpPr>
        <p:spPr/>
        <p:txBody>
          <a:bodyPr/>
          <a:lstStyle>
            <a:lvl1pPr>
              <a:defRPr/>
            </a:lvl1pPr>
          </a:lstStyle>
          <a:p>
            <a:fld id="{D75EC0D9-E6D6-4E01-AAF5-B2D0BFFBE225}" type="slidenum">
              <a:rPr lang="en-US"/>
              <a:pPr/>
              <a:t>‹#›</a:t>
            </a:fld>
            <a:endParaRPr lang="en-US"/>
          </a:p>
        </p:txBody>
      </p:sp>
    </p:spTree>
    <p:extLst>
      <p:ext uri="{BB962C8B-B14F-4D97-AF65-F5344CB8AC3E}">
        <p14:creationId xmlns:p14="http://schemas.microsoft.com/office/powerpoint/2010/main" val="1586749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5813"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idx="10"/>
          </p:nvPr>
        </p:nvSpPr>
        <p:spPr/>
        <p:txBody>
          <a:bodyPr/>
          <a:lstStyle>
            <a:lvl1pPr>
              <a:defRPr/>
            </a:lvl1pPr>
          </a:lstStyle>
          <a:p>
            <a:fld id="{3418030D-5E7F-45C3-A298-E25E83589ECD}" type="slidenum">
              <a:rPr lang="en-US"/>
              <a:pPr/>
              <a:t>‹#›</a:t>
            </a:fld>
            <a:endParaRPr lang="en-US"/>
          </a:p>
        </p:txBody>
      </p:sp>
    </p:spTree>
    <p:extLst>
      <p:ext uri="{BB962C8B-B14F-4D97-AF65-F5344CB8AC3E}">
        <p14:creationId xmlns:p14="http://schemas.microsoft.com/office/powerpoint/2010/main" val="1365786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455110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25500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2843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7013"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038600"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5699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3815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16456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13819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234237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idx="10"/>
          </p:nvPr>
        </p:nvSpPr>
        <p:spPr/>
        <p:txBody>
          <a:bodyPr/>
          <a:lstStyle>
            <a:lvl1pPr>
              <a:defRPr/>
            </a:lvl1pPr>
          </a:lstStyle>
          <a:p>
            <a:fld id="{B1DCF59B-F431-4755-92EC-9D99035B68C5}" type="slidenum">
              <a:rPr lang="en-US"/>
              <a:pPr/>
              <a:t>‹#›</a:t>
            </a:fld>
            <a:endParaRPr lang="en-US"/>
          </a:p>
        </p:txBody>
      </p:sp>
    </p:spTree>
    <p:extLst>
      <p:ext uri="{BB962C8B-B14F-4D97-AF65-F5344CB8AC3E}">
        <p14:creationId xmlns:p14="http://schemas.microsoft.com/office/powerpoint/2010/main" val="3594740273"/>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1993857"/>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75010466"/>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5813"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5573928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644D677B-13FA-4869-963C-80B47013BFC5}" type="slidenum">
              <a:rPr lang="en-US"/>
              <a:pPr/>
              <a:t>‹#›</a:t>
            </a:fld>
            <a:endParaRPr lang="en-US"/>
          </a:p>
        </p:txBody>
      </p:sp>
    </p:spTree>
    <p:extLst>
      <p:ext uri="{BB962C8B-B14F-4D97-AF65-F5344CB8AC3E}">
        <p14:creationId xmlns:p14="http://schemas.microsoft.com/office/powerpoint/2010/main" val="130770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7013"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038600"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idx="10"/>
          </p:nvPr>
        </p:nvSpPr>
        <p:spPr/>
        <p:txBody>
          <a:bodyPr/>
          <a:lstStyle>
            <a:lvl1pPr>
              <a:defRPr/>
            </a:lvl1pPr>
          </a:lstStyle>
          <a:p>
            <a:fld id="{7F935A4A-41AE-418F-A9CA-E1F003BED03E}" type="slidenum">
              <a:rPr lang="en-US"/>
              <a:pPr/>
              <a:t>‹#›</a:t>
            </a:fld>
            <a:endParaRPr lang="en-US"/>
          </a:p>
        </p:txBody>
      </p:sp>
    </p:spTree>
    <p:extLst>
      <p:ext uri="{BB962C8B-B14F-4D97-AF65-F5344CB8AC3E}">
        <p14:creationId xmlns:p14="http://schemas.microsoft.com/office/powerpoint/2010/main" val="337666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idx="10"/>
          </p:nvPr>
        </p:nvSpPr>
        <p:spPr/>
        <p:txBody>
          <a:bodyPr/>
          <a:lstStyle>
            <a:lvl1pPr>
              <a:defRPr/>
            </a:lvl1pPr>
          </a:lstStyle>
          <a:p>
            <a:fld id="{B8A6A9F0-E23D-4C6C-9338-0A079FA336AA}" type="slidenum">
              <a:rPr lang="en-US"/>
              <a:pPr/>
              <a:t>‹#›</a:t>
            </a:fld>
            <a:endParaRPr lang="en-US"/>
          </a:p>
        </p:txBody>
      </p:sp>
    </p:spTree>
    <p:extLst>
      <p:ext uri="{BB962C8B-B14F-4D97-AF65-F5344CB8AC3E}">
        <p14:creationId xmlns:p14="http://schemas.microsoft.com/office/powerpoint/2010/main" val="325967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idx="10"/>
          </p:nvPr>
        </p:nvSpPr>
        <p:spPr/>
        <p:txBody>
          <a:bodyPr/>
          <a:lstStyle>
            <a:lvl1pPr>
              <a:defRPr/>
            </a:lvl1pPr>
          </a:lstStyle>
          <a:p>
            <a:fld id="{95619B7F-4DDF-477C-B544-D2E5C76BD557}" type="slidenum">
              <a:rPr lang="en-US"/>
              <a:pPr/>
              <a:t>‹#›</a:t>
            </a:fld>
            <a:endParaRPr lang="en-US"/>
          </a:p>
        </p:txBody>
      </p:sp>
    </p:spTree>
    <p:extLst>
      <p:ext uri="{BB962C8B-B14F-4D97-AF65-F5344CB8AC3E}">
        <p14:creationId xmlns:p14="http://schemas.microsoft.com/office/powerpoint/2010/main" val="101299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12F628C5-061B-4CCD-BCFF-C861F7381FBE}" type="slidenum">
              <a:rPr lang="en-US"/>
              <a:pPr/>
              <a:t>‹#›</a:t>
            </a:fld>
            <a:endParaRPr lang="en-US"/>
          </a:p>
        </p:txBody>
      </p:sp>
    </p:spTree>
    <p:extLst>
      <p:ext uri="{BB962C8B-B14F-4D97-AF65-F5344CB8AC3E}">
        <p14:creationId xmlns:p14="http://schemas.microsoft.com/office/powerpoint/2010/main" val="277185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DE312594-4B8A-4B8D-9C0C-21348F4EA9A0}" type="slidenum">
              <a:rPr lang="en-US"/>
              <a:pPr/>
              <a:t>‹#›</a:t>
            </a:fld>
            <a:endParaRPr lang="en-US"/>
          </a:p>
        </p:txBody>
      </p:sp>
    </p:spTree>
    <p:extLst>
      <p:ext uri="{BB962C8B-B14F-4D97-AF65-F5344CB8AC3E}">
        <p14:creationId xmlns:p14="http://schemas.microsoft.com/office/powerpoint/2010/main" val="289409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A0699746-C9E5-4748-9752-3C6E8911367B}" type="slidenum">
              <a:rPr lang="en-US"/>
              <a:pPr/>
              <a:t>‹#›</a:t>
            </a:fld>
            <a:endParaRPr lang="en-US"/>
          </a:p>
        </p:txBody>
      </p:sp>
    </p:spTree>
    <p:extLst>
      <p:ext uri="{BB962C8B-B14F-4D97-AF65-F5344CB8AC3E}">
        <p14:creationId xmlns:p14="http://schemas.microsoft.com/office/powerpoint/2010/main" val="3014643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jpeg"/><Relationship Id="rId16"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7813"/>
            <a:ext cx="8228013"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457200" y="1600200"/>
            <a:ext cx="8228013" cy="452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7" name="Text Box 3"/>
          <p:cNvSpPr txBox="1">
            <a:spLocks noChangeArrowheads="1"/>
          </p:cNvSpPr>
          <p:nvPr/>
        </p:nvSpPr>
        <p:spPr bwMode="auto">
          <a:xfrm>
            <a:off x="457200" y="6248400"/>
            <a:ext cx="2133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28" name="Text Box 4"/>
          <p:cNvSpPr txBox="1">
            <a:spLocks noChangeArrowheads="1"/>
          </p:cNvSpPr>
          <p:nvPr/>
        </p:nvSpPr>
        <p:spPr bwMode="auto">
          <a:xfrm>
            <a:off x="3124200" y="624840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29" name="Rectangle 5"/>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defRPr>
            </a:lvl1pPr>
          </a:lstStyle>
          <a:p>
            <a:fld id="{2F8CB878-C252-4C67-9D25-732D16ECCEAA}" type="slidenum">
              <a:rPr lang="en-US"/>
              <a:pPr/>
              <a:t>‹#›</a:t>
            </a:fld>
            <a:endParaRPr lang="en-US"/>
          </a:p>
        </p:txBody>
      </p:sp>
      <p:sp>
        <p:nvSpPr>
          <p:cNvPr id="1030" name="Rectangle 6"/>
          <p:cNvSpPr>
            <a:spLocks noChangeArrowheads="1"/>
          </p:cNvSpPr>
          <p:nvPr/>
        </p:nvSpPr>
        <p:spPr bwMode="auto">
          <a:xfrm>
            <a:off x="0" y="0"/>
            <a:ext cx="152400" cy="2286000"/>
          </a:xfrm>
          <a:prstGeom prst="rect">
            <a:avLst/>
          </a:prstGeom>
          <a:solidFill>
            <a:srgbClr val="003366"/>
          </a:solidFill>
          <a:ln>
            <a:noFill/>
          </a:ln>
          <a:effectLst/>
          <a:extLst/>
        </p:spPr>
        <p:txBody>
          <a:bodyPr wrap="none" anchor="ctr"/>
          <a:lstStyle/>
          <a:p>
            <a:endParaRPr lang="en-GB"/>
          </a:p>
        </p:txBody>
      </p:sp>
      <p:sp>
        <p:nvSpPr>
          <p:cNvPr id="1031" name="Line 7"/>
          <p:cNvSpPr>
            <a:spLocks noChangeShapeType="1"/>
          </p:cNvSpPr>
          <p:nvPr/>
        </p:nvSpPr>
        <p:spPr bwMode="auto">
          <a:xfrm>
            <a:off x="457200" y="1447800"/>
            <a:ext cx="8077200" cy="1588"/>
          </a:xfrm>
          <a:prstGeom prst="line">
            <a:avLst/>
          </a:prstGeom>
          <a:noFill/>
          <a:ln w="19080">
            <a:solidFill>
              <a:srgbClr val="50B94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32" name="Rectangle 8"/>
          <p:cNvSpPr>
            <a:spLocks noChangeArrowheads="1"/>
          </p:cNvSpPr>
          <p:nvPr/>
        </p:nvSpPr>
        <p:spPr bwMode="auto">
          <a:xfrm>
            <a:off x="0" y="2286000"/>
            <a:ext cx="152400" cy="2286000"/>
          </a:xfrm>
          <a:prstGeom prst="rect">
            <a:avLst/>
          </a:prstGeom>
          <a:solidFill>
            <a:srgbClr val="FF9900"/>
          </a:solidFill>
          <a:ln>
            <a:noFill/>
          </a:ln>
          <a:effectLst/>
          <a:extLst/>
        </p:spPr>
        <p:txBody>
          <a:bodyPr wrap="none" anchor="ctr"/>
          <a:lstStyle/>
          <a:p>
            <a:endParaRPr lang="en-GB"/>
          </a:p>
        </p:txBody>
      </p:sp>
      <p:sp>
        <p:nvSpPr>
          <p:cNvPr id="1033" name="Rectangle 9"/>
          <p:cNvSpPr>
            <a:spLocks noChangeArrowheads="1"/>
          </p:cNvSpPr>
          <p:nvPr/>
        </p:nvSpPr>
        <p:spPr bwMode="auto">
          <a:xfrm>
            <a:off x="0" y="4572000"/>
            <a:ext cx="152400" cy="2286000"/>
          </a:xfrm>
          <a:prstGeom prst="rect">
            <a:avLst/>
          </a:prstGeom>
          <a:solidFill>
            <a:srgbClr val="008000"/>
          </a:solidFill>
          <a:ln>
            <a:noFill/>
          </a:ln>
          <a:effectLst/>
          <a:extLst/>
        </p:spPr>
        <p:txBody>
          <a:bodyPr wrap="none" anchor="ctr"/>
          <a:lstStyle/>
          <a:p>
            <a:endParaRPr lang="en-GB">
              <a:solidFill>
                <a:srgbClr val="008000"/>
              </a:solidFill>
            </a:endParaRPr>
          </a:p>
        </p:txBody>
      </p:sp>
      <p:pic>
        <p:nvPicPr>
          <p:cNvPr id="12" name="Picture 2" descr="Research4Lif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15200" y="6248400"/>
            <a:ext cx="1343025" cy="43323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mn-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5pPr>
      <a:lvl6pPr marL="25146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3109913"/>
            <a:ext cx="3959225" cy="2897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3575" y="5805488"/>
            <a:ext cx="2736850" cy="102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5" name="Rectangle 7"/>
          <p:cNvSpPr>
            <a:spLocks noGrp="1" noChangeArrowheads="1"/>
          </p:cNvSpPr>
          <p:nvPr>
            <p:ph type="title"/>
          </p:nvPr>
        </p:nvSpPr>
        <p:spPr bwMode="auto">
          <a:xfrm>
            <a:off x="457200" y="277813"/>
            <a:ext cx="8228013"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2056" name="Rectangle 8"/>
          <p:cNvSpPr>
            <a:spLocks noGrp="1" noChangeArrowheads="1"/>
          </p:cNvSpPr>
          <p:nvPr>
            <p:ph type="body" idx="1"/>
          </p:nvPr>
        </p:nvSpPr>
        <p:spPr bwMode="auto">
          <a:xfrm>
            <a:off x="457200" y="1600200"/>
            <a:ext cx="8228013" cy="452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pic>
        <p:nvPicPr>
          <p:cNvPr id="2057"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188" y="6021388"/>
            <a:ext cx="2130425" cy="65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8"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3013" y="6021388"/>
            <a:ext cx="2425700" cy="552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6"/>
          <p:cNvSpPr>
            <a:spLocks noChangeArrowheads="1"/>
          </p:cNvSpPr>
          <p:nvPr userDrawn="1"/>
        </p:nvSpPr>
        <p:spPr bwMode="auto">
          <a:xfrm>
            <a:off x="457200" y="2895600"/>
            <a:ext cx="3048000" cy="152400"/>
          </a:xfrm>
          <a:prstGeom prst="rect">
            <a:avLst/>
          </a:prstGeom>
          <a:solidFill>
            <a:srgbClr val="003366"/>
          </a:solidFill>
          <a:ln>
            <a:noFill/>
          </a:ln>
          <a:effectLst/>
          <a:extLst/>
        </p:spPr>
        <p:txBody>
          <a:bodyPr wrap="none" anchor="ctr"/>
          <a:lstStyle/>
          <a:p>
            <a:endParaRPr lang="en-GB"/>
          </a:p>
        </p:txBody>
      </p:sp>
      <p:sp>
        <p:nvSpPr>
          <p:cNvPr id="13" name="Rectangle 8"/>
          <p:cNvSpPr>
            <a:spLocks noChangeArrowheads="1"/>
          </p:cNvSpPr>
          <p:nvPr userDrawn="1"/>
        </p:nvSpPr>
        <p:spPr bwMode="auto">
          <a:xfrm>
            <a:off x="3505200" y="2895600"/>
            <a:ext cx="2514600" cy="152400"/>
          </a:xfrm>
          <a:prstGeom prst="rect">
            <a:avLst/>
          </a:prstGeom>
          <a:solidFill>
            <a:srgbClr val="FF9933"/>
          </a:solidFill>
          <a:ln>
            <a:noFill/>
          </a:ln>
          <a:effectLst/>
          <a:extLst/>
        </p:spPr>
        <p:txBody>
          <a:bodyPr wrap="none" anchor="ctr"/>
          <a:lstStyle/>
          <a:p>
            <a:endParaRPr lang="en-GB"/>
          </a:p>
        </p:txBody>
      </p:sp>
      <p:sp>
        <p:nvSpPr>
          <p:cNvPr id="14" name="Rectangle 9"/>
          <p:cNvSpPr>
            <a:spLocks noChangeArrowheads="1"/>
          </p:cNvSpPr>
          <p:nvPr userDrawn="1"/>
        </p:nvSpPr>
        <p:spPr bwMode="auto">
          <a:xfrm>
            <a:off x="6019800" y="2895600"/>
            <a:ext cx="2667000" cy="152400"/>
          </a:xfrm>
          <a:prstGeom prst="rect">
            <a:avLst/>
          </a:prstGeom>
          <a:solidFill>
            <a:srgbClr val="50B948"/>
          </a:solidFill>
          <a:ln>
            <a:noFill/>
          </a:ln>
          <a:effectLs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5pPr>
      <a:lvl6pPr marL="25146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5.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211638" y="4005263"/>
            <a:ext cx="4716462" cy="143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5pPr>
            <a:lvl6pPr marL="2514600" indent="-228600" defTabSz="457200" fontAlgn="base">
              <a:spcBef>
                <a:spcPts val="6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6pPr>
            <a:lvl7pPr marL="2971800" indent="-228600" defTabSz="457200" fontAlgn="base">
              <a:spcBef>
                <a:spcPts val="6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7pPr>
            <a:lvl8pPr marL="3429000" indent="-228600" defTabSz="457200" fontAlgn="base">
              <a:spcBef>
                <a:spcPts val="6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8pPr>
            <a:lvl9pPr marL="3886200" indent="-228600" defTabSz="457200" fontAlgn="base">
              <a:spcBef>
                <a:spcPts val="6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9pPr>
          </a:lstStyle>
          <a:p>
            <a:pPr algn="ctr" eaLnBrk="0" hangingPunct="0">
              <a:lnSpc>
                <a:spcPct val="90000"/>
              </a:lnSpc>
              <a:spcBef>
                <a:spcPts val="450"/>
              </a:spcBef>
            </a:pPr>
            <a:r>
              <a:rPr lang="en-US" sz="2800" dirty="0">
                <a:solidFill>
                  <a:srgbClr val="008000"/>
                </a:solidFill>
                <a:latin typeface="+mn-lt"/>
              </a:rPr>
              <a:t>Research4Life: t</a:t>
            </a:r>
            <a:r>
              <a:rPr lang="en-US" sz="2800" dirty="0" smtClean="0">
                <a:solidFill>
                  <a:srgbClr val="008000"/>
                </a:solidFill>
                <a:latin typeface="+mn-lt"/>
              </a:rPr>
              <a:t>he Library that Opens Doors</a:t>
            </a:r>
            <a:endParaRPr lang="en-GB" sz="2800" dirty="0">
              <a:solidFill>
                <a:srgbClr val="008000"/>
              </a:solidFill>
              <a:latin typeface="+mn-lt"/>
            </a:endParaRPr>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919952"/>
            <a:ext cx="5582749" cy="73032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descr="http://www.research4life.org/wp-content/uploads/2012/10/R4L_logo_2015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76225"/>
            <a:ext cx="76200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043124"/>
            <a:ext cx="2513428" cy="70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115" y="6104418"/>
            <a:ext cx="2508885" cy="58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2827" y="6092570"/>
            <a:ext cx="2107913" cy="68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0740" y="6015822"/>
            <a:ext cx="1703259" cy="67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451338" y="6351"/>
            <a:ext cx="8229600" cy="974725"/>
          </a:xfrm>
        </p:spPr>
        <p:txBody>
          <a:bodyPr/>
          <a:lstStyle/>
          <a:p>
            <a:r>
              <a:rPr lang="es-ES" altLang="en-US" sz="4400" b="1" smtClean="0"/>
              <a:t>AGORA Portal</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28689"/>
            <a:ext cx="8915400" cy="592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248400"/>
            <a:ext cx="1967852" cy="54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8263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533400" y="115889"/>
            <a:ext cx="8229600" cy="936625"/>
          </a:xfrm>
        </p:spPr>
        <p:txBody>
          <a:bodyPr/>
          <a:lstStyle/>
          <a:p>
            <a:r>
              <a:rPr lang="es-ES" altLang="en-US" sz="4400" b="1" smtClean="0"/>
              <a:t>OARE Portal</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134859"/>
            <a:ext cx="8915401" cy="572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9" y="6217696"/>
            <a:ext cx="1958281" cy="64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7040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1 Título"/>
          <p:cNvSpPr>
            <a:spLocks noGrp="1"/>
          </p:cNvSpPr>
          <p:nvPr>
            <p:ph type="title"/>
          </p:nvPr>
        </p:nvSpPr>
        <p:spPr>
          <a:xfrm>
            <a:off x="533400" y="115889"/>
            <a:ext cx="8229600" cy="936625"/>
          </a:xfrm>
        </p:spPr>
        <p:txBody>
          <a:bodyPr/>
          <a:lstStyle/>
          <a:p>
            <a:r>
              <a:rPr lang="es-ES" altLang="en-US" sz="4400" b="1" smtClean="0"/>
              <a:t>ARDI Portal</a:t>
            </a: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143000"/>
            <a:ext cx="891540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1" y="6172200"/>
            <a:ext cx="1600200" cy="62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4324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247650" y="0"/>
            <a:ext cx="2746375" cy="341313"/>
          </a:xfrm>
          <a:prstGeom prst="rect">
            <a:avLst/>
          </a:prstGeom>
          <a:noFill/>
          <a:ln w="255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endParaRPr lang="en-US" altLang="en-US" sz="1800"/>
          </a:p>
        </p:txBody>
      </p:sp>
      <p:sp>
        <p:nvSpPr>
          <p:cNvPr id="6148" name="Text Box 3"/>
          <p:cNvSpPr txBox="1">
            <a:spLocks noChangeArrowheads="1"/>
          </p:cNvSpPr>
          <p:nvPr/>
        </p:nvSpPr>
        <p:spPr bwMode="auto">
          <a:xfrm>
            <a:off x="2235200" y="3155950"/>
            <a:ext cx="4321175" cy="1479550"/>
          </a:xfrm>
          <a:prstGeom prst="rect">
            <a:avLst/>
          </a:prstGeom>
          <a:solidFill>
            <a:srgbClr val="BBE0E3"/>
          </a:solidFill>
          <a:ln w="25560">
            <a:solidFill>
              <a:srgbClr val="FF0000"/>
            </a:solidFill>
            <a:miter lim="800000"/>
            <a:headEnd/>
            <a:tailEnd/>
          </a:ln>
        </p:spPr>
        <p:txBody>
          <a:bodyPr lIns="90000" tIns="46800" rIns="90000" bIns="46800">
            <a:spAutoFit/>
          </a:bodyPr>
          <a:lstStyle>
            <a:lvl1pPr>
              <a:lnSpc>
                <a:spcPct val="90000"/>
              </a:lnSpc>
              <a:spcBef>
                <a:spcPts val="1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1pPr>
            <a:lvl2pPr marL="742950" indent="-28575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2pPr>
            <a:lvl3pPr marL="11430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3pPr>
            <a:lvl4pPr marL="16002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4pPr>
            <a:lvl5pPr marL="20574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9pPr>
          </a:lstStyle>
          <a:p>
            <a:pPr eaLnBrk="1" hangingPunct="1">
              <a:lnSpc>
                <a:spcPct val="100000"/>
              </a:lnSpc>
              <a:spcBef>
                <a:spcPts val="1125"/>
              </a:spcBef>
              <a:buFontTx/>
              <a:buNone/>
            </a:pPr>
            <a:r>
              <a:rPr lang="en-US" altLang="en-US" sz="1800">
                <a:latin typeface="Arial" charset="0"/>
                <a:ea typeface="MS Gothic" pitchFamily="49" charset="-128"/>
                <a:cs typeface="Arial" charset="0"/>
              </a:rPr>
              <a:t>Displayed is the new </a:t>
            </a:r>
            <a:r>
              <a:rPr lang="en-US" altLang="en-US" sz="1800">
                <a:solidFill>
                  <a:srgbClr val="D60093"/>
                </a:solidFill>
                <a:latin typeface="Arial" charset="0"/>
                <a:ea typeface="MS Gothic" pitchFamily="49" charset="-128"/>
                <a:cs typeface="Arial" charset="0"/>
              </a:rPr>
              <a:t>Research4Life Training </a:t>
            </a:r>
            <a:r>
              <a:rPr lang="en-US" altLang="en-US" sz="1800">
                <a:latin typeface="Arial" charset="0"/>
                <a:ea typeface="MS Gothic" pitchFamily="49" charset="-128"/>
                <a:cs typeface="Arial" charset="0"/>
              </a:rPr>
              <a:t>portal.   All the inter-program training material plus information about courses and workshops information is located on this page – in six sections.</a:t>
            </a:r>
          </a:p>
        </p:txBody>
      </p:sp>
    </p:spTree>
    <p:extLst>
      <p:ext uri="{BB962C8B-B14F-4D97-AF65-F5344CB8AC3E}">
        <p14:creationId xmlns:p14="http://schemas.microsoft.com/office/powerpoint/2010/main" val="27681039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82650"/>
            <a:ext cx="8256588" cy="54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2897188" y="150813"/>
            <a:ext cx="3705225" cy="925512"/>
          </a:xfrm>
          <a:prstGeom prst="rect">
            <a:avLst/>
          </a:prstGeom>
          <a:solidFill>
            <a:srgbClr val="BBE0E3"/>
          </a:solidFill>
          <a:ln w="25560">
            <a:solidFill>
              <a:srgbClr val="FF0000"/>
            </a:solidFill>
            <a:miter lim="800000"/>
            <a:headEnd/>
            <a:tailEnd/>
          </a:ln>
        </p:spPr>
        <p:txBody>
          <a:bodyPr lIns="90000" tIns="46800" rIns="90000" bIns="46800">
            <a:spAutoFit/>
          </a:bodyPr>
          <a:lstStyle>
            <a:lvl1pPr>
              <a:lnSpc>
                <a:spcPct val="90000"/>
              </a:lnSpc>
              <a:spcBef>
                <a:spcPts val="1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1pPr>
            <a:lvl2pPr marL="742950" indent="-28575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2pPr>
            <a:lvl3pPr marL="11430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3pPr>
            <a:lvl4pPr marL="16002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4pPr>
            <a:lvl5pPr marL="20574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9pPr>
          </a:lstStyle>
          <a:p>
            <a:pPr eaLnBrk="1" hangingPunct="1">
              <a:lnSpc>
                <a:spcPct val="100000"/>
              </a:lnSpc>
              <a:spcBef>
                <a:spcPts val="1125"/>
              </a:spcBef>
              <a:buFont typeface="Arial" charset="0"/>
              <a:buNone/>
            </a:pPr>
            <a:r>
              <a:rPr lang="en-US" altLang="en-US" sz="1800">
                <a:latin typeface="Arial" charset="0"/>
                <a:ea typeface="MS Gothic" pitchFamily="49" charset="-128"/>
                <a:cs typeface="Arial" charset="0"/>
              </a:rPr>
              <a:t>The other four sections of the </a:t>
            </a:r>
            <a:r>
              <a:rPr lang="en-US" altLang="en-US" sz="1800">
                <a:solidFill>
                  <a:srgbClr val="D60093"/>
                </a:solidFill>
                <a:latin typeface="Arial" charset="0"/>
                <a:ea typeface="MS Gothic" pitchFamily="49" charset="-128"/>
                <a:cs typeface="Arial" charset="0"/>
              </a:rPr>
              <a:t>Research4Life Training</a:t>
            </a:r>
            <a:r>
              <a:rPr lang="en-US" altLang="en-US" sz="1800">
                <a:latin typeface="Arial" charset="0"/>
                <a:ea typeface="MS Gothic" pitchFamily="49" charset="-128"/>
                <a:cs typeface="Arial" charset="0"/>
              </a:rPr>
              <a:t> resources are displayed in this slide.  </a:t>
            </a:r>
          </a:p>
        </p:txBody>
      </p:sp>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15" y="6198338"/>
            <a:ext cx="2508885" cy="58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7195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ChangeArrowheads="1"/>
          </p:cNvSpPr>
          <p:nvPr/>
        </p:nvSpPr>
        <p:spPr bwMode="auto">
          <a:xfrm>
            <a:off x="403225" y="12700"/>
            <a:ext cx="4338638" cy="401638"/>
          </a:xfrm>
          <a:prstGeom prst="rect">
            <a:avLst/>
          </a:prstGeom>
          <a:noFill/>
          <a:ln w="255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endParaRPr lang="en-US" altLang="en-US" sz="1800"/>
          </a:p>
        </p:txBody>
      </p:sp>
      <p:sp>
        <p:nvSpPr>
          <p:cNvPr id="11268" name="Text Box 3"/>
          <p:cNvSpPr txBox="1">
            <a:spLocks noChangeArrowheads="1"/>
          </p:cNvSpPr>
          <p:nvPr/>
        </p:nvSpPr>
        <p:spPr bwMode="auto">
          <a:xfrm>
            <a:off x="4013200" y="790575"/>
            <a:ext cx="4937125" cy="1897063"/>
          </a:xfrm>
          <a:prstGeom prst="rect">
            <a:avLst/>
          </a:prstGeom>
          <a:solidFill>
            <a:srgbClr val="BBE0E3"/>
          </a:solidFill>
          <a:ln w="25560">
            <a:solidFill>
              <a:srgbClr val="FF0000"/>
            </a:solidFill>
            <a:miter lim="800000"/>
            <a:headEnd/>
            <a:tailEnd/>
          </a:ln>
        </p:spPr>
        <p:txBody>
          <a:bodyPr lIns="90000" tIns="46800" rIns="90000" bIns="46800">
            <a:spAutoFit/>
          </a:bodyPr>
          <a:lstStyle>
            <a:lvl1pPr>
              <a:lnSpc>
                <a:spcPct val="90000"/>
              </a:lnSpc>
              <a:spcBef>
                <a:spcPts val="1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1pPr>
            <a:lvl2pPr marL="742950" indent="-28575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2pPr>
            <a:lvl3pPr marL="11430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3pPr>
            <a:lvl4pPr marL="16002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4pPr>
            <a:lvl5pPr marL="20574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9pPr>
          </a:lstStyle>
          <a:p>
            <a:pPr eaLnBrk="1" hangingPunct="1">
              <a:lnSpc>
                <a:spcPct val="100000"/>
              </a:lnSpc>
              <a:spcBef>
                <a:spcPts val="1125"/>
              </a:spcBef>
              <a:buFont typeface="Arial" charset="0"/>
              <a:buNone/>
            </a:pPr>
            <a:r>
              <a:rPr lang="en-US" altLang="en-US" sz="1800" dirty="0">
                <a:latin typeface="Arial" charset="0"/>
                <a:ea typeface="MS Gothic" pitchFamily="49" charset="-128"/>
                <a:cs typeface="Arial" charset="0"/>
              </a:rPr>
              <a:t>This page contains a series of </a:t>
            </a:r>
            <a:r>
              <a:rPr lang="en-US" altLang="en-US" sz="1800" dirty="0">
                <a:solidFill>
                  <a:srgbClr val="D60093"/>
                </a:solidFill>
                <a:latin typeface="Arial" charset="0"/>
                <a:ea typeface="MS Gothic" pitchFamily="49" charset="-128"/>
                <a:cs typeface="Arial" charset="0"/>
              </a:rPr>
              <a:t>Authorship Skills </a:t>
            </a:r>
            <a:r>
              <a:rPr lang="en-US" altLang="en-US" sz="1800" dirty="0">
                <a:latin typeface="Arial" charset="0"/>
                <a:ea typeface="MS Gothic" pitchFamily="49" charset="-128"/>
                <a:cs typeface="Arial" charset="0"/>
              </a:rPr>
              <a:t>presentations and exercises:</a:t>
            </a:r>
          </a:p>
          <a:p>
            <a:pPr eaLnBrk="1" hangingPunct="1">
              <a:lnSpc>
                <a:spcPct val="100000"/>
              </a:lnSpc>
              <a:spcBef>
                <a:spcPts val="1125"/>
              </a:spcBef>
              <a:buFont typeface="Arial" charset="0"/>
              <a:buNone/>
            </a:pPr>
            <a:r>
              <a:rPr lang="en-US" altLang="en-US" sz="1800" dirty="0">
                <a:solidFill>
                  <a:srgbClr val="D60093"/>
                </a:solidFill>
                <a:latin typeface="Arial" charset="0"/>
                <a:ea typeface="MS Gothic" pitchFamily="49" charset="-128"/>
                <a:cs typeface="Arial" charset="0"/>
              </a:rPr>
              <a:t>How to Read a Scientific Paper, How to Write a Scientific Paper, Copyright &amp; Plagiarism, Strategies for Effective Writing, Web-Bibliography </a:t>
            </a:r>
            <a:r>
              <a:rPr lang="en-US" altLang="en-US" sz="1800" dirty="0">
                <a:latin typeface="Arial" charset="0"/>
                <a:ea typeface="MS Gothic" pitchFamily="49" charset="-128"/>
                <a:cs typeface="Arial" charset="0"/>
              </a:rPr>
              <a:t>and</a:t>
            </a:r>
            <a:r>
              <a:rPr lang="en-US" altLang="en-US" sz="1800" dirty="0">
                <a:solidFill>
                  <a:srgbClr val="D60093"/>
                </a:solidFill>
                <a:latin typeface="Arial" charset="0"/>
                <a:ea typeface="MS Gothic" pitchFamily="49" charset="-128"/>
                <a:cs typeface="Arial" charset="0"/>
              </a:rPr>
              <a:t> Frequently Asked Questions</a:t>
            </a:r>
            <a:endParaRPr lang="en-US" altLang="en-US" sz="1800" dirty="0">
              <a:latin typeface="Arial" charset="0"/>
              <a:ea typeface="MS Gothic" pitchFamily="49" charset="-128"/>
              <a:cs typeface="Arial" charset="0"/>
            </a:endParaRPr>
          </a:p>
        </p:txBody>
      </p:sp>
      <p:sp>
        <p:nvSpPr>
          <p:cNvPr id="11269" name="Rectangle 4"/>
          <p:cNvSpPr>
            <a:spLocks noChangeArrowheads="1"/>
          </p:cNvSpPr>
          <p:nvPr/>
        </p:nvSpPr>
        <p:spPr bwMode="auto">
          <a:xfrm>
            <a:off x="1196975" y="2022475"/>
            <a:ext cx="2305050" cy="349250"/>
          </a:xfrm>
          <a:prstGeom prst="rect">
            <a:avLst/>
          </a:prstGeom>
          <a:noFill/>
          <a:ln w="255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endParaRPr lang="en-US" altLang="en-US" sz="1800"/>
          </a:p>
        </p:txBody>
      </p:sp>
    </p:spTree>
    <p:extLst>
      <p:ext uri="{BB962C8B-B14F-4D97-AF65-F5344CB8AC3E}">
        <p14:creationId xmlns:p14="http://schemas.microsoft.com/office/powerpoint/2010/main" val="31072564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 y="76200"/>
            <a:ext cx="8210550" cy="617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ChangeArrowheads="1"/>
          </p:cNvSpPr>
          <p:nvPr/>
        </p:nvSpPr>
        <p:spPr bwMode="auto">
          <a:xfrm>
            <a:off x="557213" y="123825"/>
            <a:ext cx="5208587" cy="357188"/>
          </a:xfrm>
          <a:prstGeom prst="rect">
            <a:avLst/>
          </a:prstGeom>
          <a:noFill/>
          <a:ln w="255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endParaRPr lang="en-US" altLang="en-US" sz="1800"/>
          </a:p>
        </p:txBody>
      </p:sp>
      <p:sp>
        <p:nvSpPr>
          <p:cNvPr id="12292" name="Text Box 3"/>
          <p:cNvSpPr txBox="1">
            <a:spLocks noChangeArrowheads="1"/>
          </p:cNvSpPr>
          <p:nvPr/>
        </p:nvSpPr>
        <p:spPr bwMode="auto">
          <a:xfrm>
            <a:off x="3690938" y="3552825"/>
            <a:ext cx="4632325" cy="1479550"/>
          </a:xfrm>
          <a:prstGeom prst="rect">
            <a:avLst/>
          </a:prstGeom>
          <a:solidFill>
            <a:srgbClr val="BBE0E3"/>
          </a:solidFill>
          <a:ln w="25560">
            <a:solidFill>
              <a:srgbClr val="FF0000"/>
            </a:solidFill>
            <a:miter lim="800000"/>
            <a:headEnd/>
            <a:tailEnd/>
          </a:ln>
        </p:spPr>
        <p:txBody>
          <a:bodyPr lIns="90000" tIns="46800" rIns="90000" bIns="46800">
            <a:spAutoFit/>
          </a:bodyPr>
          <a:lstStyle>
            <a:lvl1pPr>
              <a:lnSpc>
                <a:spcPct val="90000"/>
              </a:lnSpc>
              <a:spcBef>
                <a:spcPts val="1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1pPr>
            <a:lvl2pPr marL="742950" indent="-28575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2pPr>
            <a:lvl3pPr marL="11430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3pPr>
            <a:lvl4pPr marL="16002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4pPr>
            <a:lvl5pPr marL="20574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9pPr>
          </a:lstStyle>
          <a:p>
            <a:pPr eaLnBrk="1" hangingPunct="1">
              <a:lnSpc>
                <a:spcPct val="100000"/>
              </a:lnSpc>
              <a:spcBef>
                <a:spcPts val="1125"/>
              </a:spcBef>
              <a:buFont typeface="Arial" charset="0"/>
              <a:buNone/>
            </a:pPr>
            <a:r>
              <a:rPr lang="en-US" altLang="en-US" sz="1800">
                <a:latin typeface="Arial" charset="0"/>
                <a:ea typeface="MS Gothic" pitchFamily="49" charset="-128"/>
                <a:cs typeface="Arial" charset="0"/>
              </a:rPr>
              <a:t>Highlighted in this section are three   </a:t>
            </a:r>
            <a:r>
              <a:rPr lang="en-US" altLang="en-US" sz="1800">
                <a:solidFill>
                  <a:srgbClr val="D60093"/>
                </a:solidFill>
                <a:latin typeface="Arial" charset="0"/>
                <a:ea typeface="MS Gothic" pitchFamily="49" charset="-128"/>
                <a:cs typeface="Arial" charset="0"/>
              </a:rPr>
              <a:t>Reference Management Tools – Mendeley Basic </a:t>
            </a:r>
            <a:r>
              <a:rPr lang="en-US" altLang="en-US" sz="1800">
                <a:latin typeface="Arial" charset="0"/>
                <a:ea typeface="MS Gothic" pitchFamily="49" charset="-128"/>
                <a:cs typeface="Arial" charset="0"/>
              </a:rPr>
              <a:t>(available to all users)</a:t>
            </a:r>
            <a:r>
              <a:rPr lang="en-US" altLang="en-US" sz="1800">
                <a:solidFill>
                  <a:srgbClr val="D60093"/>
                </a:solidFill>
                <a:latin typeface="Arial" charset="0"/>
                <a:ea typeface="MS Gothic" pitchFamily="49" charset="-128"/>
                <a:cs typeface="Arial" charset="0"/>
              </a:rPr>
              <a:t>, Zotero </a:t>
            </a:r>
            <a:r>
              <a:rPr lang="en-US" altLang="en-US" sz="1800">
                <a:latin typeface="Arial" charset="0"/>
                <a:ea typeface="MS Gothic" pitchFamily="49" charset="-128"/>
                <a:cs typeface="Arial" charset="0"/>
              </a:rPr>
              <a:t>(open source option) and</a:t>
            </a:r>
            <a:r>
              <a:rPr lang="en-US" altLang="en-US" sz="1800">
                <a:solidFill>
                  <a:srgbClr val="D60093"/>
                </a:solidFill>
                <a:latin typeface="Arial" charset="0"/>
                <a:ea typeface="MS Gothic" pitchFamily="49" charset="-128"/>
                <a:cs typeface="Arial" charset="0"/>
              </a:rPr>
              <a:t> EndNote Web</a:t>
            </a:r>
            <a:r>
              <a:rPr lang="en-US" altLang="en-US" sz="1800">
                <a:latin typeface="Arial" charset="0"/>
                <a:ea typeface="MS Gothic" pitchFamily="49" charset="-128"/>
                <a:cs typeface="Arial" charset="0"/>
              </a:rPr>
              <a:t> – how to access, download and use these resources. </a:t>
            </a:r>
          </a:p>
        </p:txBody>
      </p:sp>
      <p:sp>
        <p:nvSpPr>
          <p:cNvPr id="12293" name="Rectangle 4"/>
          <p:cNvSpPr>
            <a:spLocks noChangeArrowheads="1"/>
          </p:cNvSpPr>
          <p:nvPr/>
        </p:nvSpPr>
        <p:spPr bwMode="auto">
          <a:xfrm>
            <a:off x="1982788" y="939800"/>
            <a:ext cx="3441700" cy="439738"/>
          </a:xfrm>
          <a:prstGeom prst="rect">
            <a:avLst/>
          </a:prstGeom>
          <a:noFill/>
          <a:ln w="255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endParaRPr lang="en-US" altLang="en-US" sz="1800"/>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83612"/>
            <a:ext cx="2056228" cy="57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2065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0"/>
            <a:ext cx="6753225"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Rectangle 4"/>
          <p:cNvSpPr>
            <a:spLocks noChangeArrowheads="1"/>
          </p:cNvSpPr>
          <p:nvPr/>
        </p:nvSpPr>
        <p:spPr bwMode="auto">
          <a:xfrm>
            <a:off x="1371600" y="12700"/>
            <a:ext cx="3276600" cy="187325"/>
          </a:xfrm>
          <a:prstGeom prst="rect">
            <a:avLst/>
          </a:prstGeom>
          <a:noFill/>
          <a:ln w="255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endParaRPr lang="en-US" altLang="en-US" sz="1800"/>
          </a:p>
        </p:txBody>
      </p:sp>
      <p:sp>
        <p:nvSpPr>
          <p:cNvPr id="14340" name="Text Box 3"/>
          <p:cNvSpPr txBox="1">
            <a:spLocks noChangeArrowheads="1"/>
          </p:cNvSpPr>
          <p:nvPr/>
        </p:nvSpPr>
        <p:spPr bwMode="auto">
          <a:xfrm>
            <a:off x="5176838" y="552450"/>
            <a:ext cx="3252787" cy="1231900"/>
          </a:xfrm>
          <a:prstGeom prst="rect">
            <a:avLst/>
          </a:prstGeom>
          <a:solidFill>
            <a:srgbClr val="BBE0E3"/>
          </a:solidFill>
          <a:ln w="25560">
            <a:solidFill>
              <a:srgbClr val="FF0000"/>
            </a:solidFill>
            <a:miter lim="800000"/>
            <a:headEnd/>
            <a:tailEnd/>
          </a:ln>
        </p:spPr>
        <p:txBody>
          <a:bodyPr lIns="90000" tIns="46800" rIns="90000" bIns="46800">
            <a:spAutoFit/>
          </a:bodyPr>
          <a:lstStyle>
            <a:lvl1pPr>
              <a:lnSpc>
                <a:spcPct val="90000"/>
              </a:lnSpc>
              <a:spcBef>
                <a:spcPts val="1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1pPr>
            <a:lvl2pPr marL="742950" indent="-28575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2pPr>
            <a:lvl3pPr marL="11430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3pPr>
            <a:lvl4pPr marL="16002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4pPr>
            <a:lvl5pPr marL="2057400" indent="-228600">
              <a:lnSpc>
                <a:spcPct val="90000"/>
              </a:lnSpc>
              <a:spcBef>
                <a:spcPts val="5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9pPr>
          </a:lstStyle>
          <a:p>
            <a:pPr eaLnBrk="1" hangingPunct="1">
              <a:lnSpc>
                <a:spcPct val="100000"/>
              </a:lnSpc>
              <a:spcBef>
                <a:spcPts val="1125"/>
              </a:spcBef>
              <a:buFont typeface="Arial" charset="0"/>
              <a:buNone/>
            </a:pPr>
            <a:r>
              <a:rPr lang="en-US" altLang="en-US" sz="1800" dirty="0">
                <a:latin typeface="Arial" charset="0"/>
                <a:ea typeface="MS Gothic" pitchFamily="49" charset="-128"/>
                <a:cs typeface="Arial" charset="0"/>
              </a:rPr>
              <a:t>This section contains the links to the specific </a:t>
            </a:r>
            <a:r>
              <a:rPr lang="en-US" altLang="en-US" sz="1800" dirty="0" err="1" smtClean="0">
                <a:latin typeface="Arial" charset="0"/>
                <a:ea typeface="MS Gothic" pitchFamily="49" charset="-128"/>
                <a:cs typeface="Arial" charset="0"/>
              </a:rPr>
              <a:t>programmes</a:t>
            </a:r>
            <a:r>
              <a:rPr lang="en-US" altLang="en-US" sz="1800" dirty="0" err="1">
                <a:latin typeface="Arial" charset="0"/>
                <a:ea typeface="MS Gothic" pitchFamily="49" charset="-128"/>
                <a:cs typeface="Arial" charset="0"/>
              </a:rPr>
              <a:t>’</a:t>
            </a:r>
            <a:r>
              <a:rPr lang="en-US" altLang="en-US" sz="1800" dirty="0">
                <a:latin typeface="Arial" charset="0"/>
                <a:ea typeface="MS Gothic" pitchFamily="49" charset="-128"/>
                <a:cs typeface="Arial" charset="0"/>
              </a:rPr>
              <a:t> training material for </a:t>
            </a:r>
            <a:r>
              <a:rPr lang="en-US" altLang="en-US" sz="1800" dirty="0" smtClean="0">
                <a:solidFill>
                  <a:srgbClr val="D60093"/>
                </a:solidFill>
                <a:latin typeface="Arial" charset="0"/>
                <a:ea typeface="MS Gothic" pitchFamily="49" charset="-128"/>
                <a:cs typeface="Arial" charset="0"/>
              </a:rPr>
              <a:t>Hinari, </a:t>
            </a:r>
            <a:r>
              <a:rPr lang="en-US" altLang="en-US" sz="1800" dirty="0">
                <a:solidFill>
                  <a:srgbClr val="D60093"/>
                </a:solidFill>
                <a:latin typeface="Arial" charset="0"/>
                <a:ea typeface="MS Gothic" pitchFamily="49" charset="-128"/>
                <a:cs typeface="Arial" charset="0"/>
              </a:rPr>
              <a:t>AGORA, OARE </a:t>
            </a:r>
            <a:r>
              <a:rPr lang="en-US" altLang="en-US" sz="1800" dirty="0">
                <a:latin typeface="Arial" charset="0"/>
                <a:ea typeface="MS Gothic" pitchFamily="49" charset="-128"/>
                <a:cs typeface="Arial" charset="0"/>
              </a:rPr>
              <a:t>and</a:t>
            </a:r>
            <a:r>
              <a:rPr lang="en-US" altLang="en-US" sz="1800" dirty="0">
                <a:solidFill>
                  <a:srgbClr val="D60093"/>
                </a:solidFill>
                <a:latin typeface="Arial" charset="0"/>
                <a:ea typeface="MS Gothic" pitchFamily="49" charset="-128"/>
                <a:cs typeface="Arial" charset="0"/>
              </a:rPr>
              <a:t> ARDI</a:t>
            </a:r>
            <a:r>
              <a:rPr lang="en-US" altLang="en-US" sz="2000" dirty="0">
                <a:ea typeface="MS Gothic" pitchFamily="49" charset="-128"/>
                <a:cs typeface="Arial" charset="0"/>
              </a:rPr>
              <a:t>.</a:t>
            </a:r>
          </a:p>
        </p:txBody>
      </p:sp>
      <p:sp>
        <p:nvSpPr>
          <p:cNvPr id="14341" name="Rectangle 4"/>
          <p:cNvSpPr>
            <a:spLocks noChangeArrowheads="1"/>
          </p:cNvSpPr>
          <p:nvPr/>
        </p:nvSpPr>
        <p:spPr bwMode="auto">
          <a:xfrm>
            <a:off x="2409825" y="2209800"/>
            <a:ext cx="4295775" cy="488950"/>
          </a:xfrm>
          <a:prstGeom prst="rect">
            <a:avLst/>
          </a:prstGeom>
          <a:noFill/>
          <a:ln w="255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endParaRPr lang="en-US" altLang="en-US" sz="1800"/>
          </a:p>
        </p:txBody>
      </p:sp>
    </p:spTree>
    <p:extLst>
      <p:ext uri="{BB962C8B-B14F-4D97-AF65-F5344CB8AC3E}">
        <p14:creationId xmlns:p14="http://schemas.microsoft.com/office/powerpoint/2010/main" val="3052389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Research4Life has made an impact</a:t>
            </a:r>
            <a:endParaRPr lang="en-GB"/>
          </a:p>
        </p:txBody>
      </p:sp>
      <p:sp>
        <p:nvSpPr>
          <p:cNvPr id="3" name="Content Placeholder 2"/>
          <p:cNvSpPr>
            <a:spLocks noGrp="1"/>
          </p:cNvSpPr>
          <p:nvPr>
            <p:ph idx="1"/>
          </p:nvPr>
        </p:nvSpPr>
        <p:spPr/>
        <p:txBody>
          <a:bodyPr/>
          <a:lstStyle/>
          <a:p>
            <a:pPr>
              <a:buNone/>
            </a:pPr>
            <a:endParaRPr lang="en-GB" smtClean="0"/>
          </a:p>
          <a:p>
            <a:pPr>
              <a:buNone/>
            </a:pPr>
            <a:endParaRPr lang="en-GB" smtClean="0"/>
          </a:p>
          <a:p>
            <a:pPr>
              <a:buNone/>
            </a:pPr>
            <a:endParaRPr lang="en-GB" smtClean="0"/>
          </a:p>
          <a:p>
            <a:pPr>
              <a:buNone/>
            </a:pPr>
            <a:r>
              <a:rPr lang="en-GB" smtClean="0"/>
              <a:t>Researchers </a:t>
            </a:r>
          </a:p>
          <a:p>
            <a:pPr>
              <a:buNone/>
            </a:pPr>
            <a:r>
              <a:rPr lang="en-GB" smtClean="0"/>
              <a:t>and</a:t>
            </a:r>
          </a:p>
          <a:p>
            <a:pPr>
              <a:buNone/>
            </a:pPr>
            <a:r>
              <a:rPr lang="en-GB" smtClean="0"/>
              <a:t>Practitioners</a:t>
            </a:r>
            <a:endParaRPr lang="en-GB"/>
          </a:p>
        </p:txBody>
      </p:sp>
      <p:pic>
        <p:nvPicPr>
          <p:cNvPr id="4" name="Picture 2"/>
          <p:cNvPicPr>
            <a:picLocks noChangeAspect="1" noChangeArrowheads="1"/>
          </p:cNvPicPr>
          <p:nvPr/>
        </p:nvPicPr>
        <p:blipFill>
          <a:blip r:embed="rId3" cstate="print"/>
          <a:srcRect/>
          <a:stretch>
            <a:fillRect/>
          </a:stretch>
        </p:blipFill>
        <p:spPr bwMode="auto">
          <a:xfrm>
            <a:off x="3131841" y="1484784"/>
            <a:ext cx="3744415" cy="5256896"/>
          </a:xfrm>
          <a:prstGeom prst="rect">
            <a:avLst/>
          </a:prstGeom>
          <a:noFill/>
          <a:ln w="9525" cap="flat" cmpd="sng" algn="ctr">
            <a:noFill/>
            <a:prstDash val="solid"/>
            <a:miter lim="800000"/>
            <a:headEnd/>
            <a:tailEnd/>
          </a:ln>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9" y="6217696"/>
            <a:ext cx="1958281" cy="64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4243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 </a:t>
            </a:r>
            <a:endParaRPr lang="en-GB" dirty="0"/>
          </a:p>
        </p:txBody>
      </p:sp>
      <p:sp>
        <p:nvSpPr>
          <p:cNvPr id="3" name="Content Placeholder 2"/>
          <p:cNvSpPr>
            <a:spLocks noGrp="1"/>
          </p:cNvSpPr>
          <p:nvPr>
            <p:ph idx="1"/>
          </p:nvPr>
        </p:nvSpPr>
        <p:spPr>
          <a:xfrm>
            <a:off x="457201" y="1600200"/>
            <a:ext cx="6901104" cy="4529138"/>
          </a:xfrm>
        </p:spPr>
        <p:txBody>
          <a:bodyPr/>
          <a:lstStyle/>
          <a:p>
            <a:endParaRPr lang="en-GB" dirty="0" smtClean="0"/>
          </a:p>
          <a:p>
            <a:endParaRPr lang="en-GB" dirty="0" smtClean="0"/>
          </a:p>
          <a:p>
            <a:endParaRPr lang="en-GB" dirty="0" smtClean="0"/>
          </a:p>
          <a:p>
            <a:endParaRPr lang="en-GB" dirty="0"/>
          </a:p>
        </p:txBody>
      </p:sp>
      <p:sp>
        <p:nvSpPr>
          <p:cNvPr id="8" name="Rectangle 2"/>
          <p:cNvSpPr txBox="1">
            <a:spLocks noChangeArrowheads="1"/>
          </p:cNvSpPr>
          <p:nvPr/>
        </p:nvSpPr>
        <p:spPr bwMode="auto">
          <a:xfrm>
            <a:off x="457200" y="277813"/>
            <a:ext cx="8229600"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9pPr>
          </a:lstStyle>
          <a:p>
            <a:r>
              <a:rPr lang="en-GB" dirty="0" smtClean="0">
                <a:latin typeface="+mn-lt"/>
              </a:rPr>
              <a:t>Dr Sami </a:t>
            </a:r>
            <a:r>
              <a:rPr lang="en-GB" dirty="0" err="1" smtClean="0">
                <a:latin typeface="+mn-lt"/>
              </a:rPr>
              <a:t>Kambire</a:t>
            </a:r>
            <a:endParaRPr lang="en-US" dirty="0">
              <a:latin typeface="+mn-lt"/>
            </a:endParaRP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1485900"/>
            <a:ext cx="31623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1" y="6172200"/>
            <a:ext cx="1600200" cy="62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2071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2955682" y="365125"/>
            <a:ext cx="184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Verdana" pitchFamily="34" charset="0"/>
                <a:ea typeface="MS PGothic" pitchFamily="34" charset="-128"/>
              </a:defRPr>
            </a:lvl1pPr>
            <a:lvl2pPr marL="742950" indent="-285750">
              <a:defRPr sz="2800">
                <a:solidFill>
                  <a:schemeClr val="tx1"/>
                </a:solidFill>
                <a:latin typeface="Verdana" pitchFamily="34" charset="0"/>
                <a:ea typeface="MS PGothic" pitchFamily="34" charset="-128"/>
              </a:defRPr>
            </a:lvl2pPr>
            <a:lvl3pPr marL="1143000" indent="-228600">
              <a:defRPr sz="2800">
                <a:solidFill>
                  <a:schemeClr val="tx1"/>
                </a:solidFill>
                <a:latin typeface="Verdana" pitchFamily="34" charset="0"/>
                <a:ea typeface="MS PGothic" pitchFamily="34" charset="-128"/>
              </a:defRPr>
            </a:lvl3pPr>
            <a:lvl4pPr marL="1600200" indent="-228600">
              <a:defRPr sz="2800">
                <a:solidFill>
                  <a:schemeClr val="tx1"/>
                </a:solidFill>
                <a:latin typeface="Verdana" pitchFamily="34" charset="0"/>
                <a:ea typeface="MS PGothic" pitchFamily="34" charset="-128"/>
              </a:defRPr>
            </a:lvl4pPr>
            <a:lvl5pPr marL="2057400" indent="-22860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pPr eaLnBrk="1" hangingPunct="1">
              <a:spcBef>
                <a:spcPct val="20000"/>
              </a:spcBef>
              <a:buClr>
                <a:schemeClr val="bg2"/>
              </a:buClr>
              <a:buSzPct val="75000"/>
              <a:buFont typeface="Wingdings" pitchFamily="2" charset="2"/>
              <a:buNone/>
            </a:pPr>
            <a:endParaRPr lang="en-US" altLang="en-US"/>
          </a:p>
        </p:txBody>
      </p:sp>
      <p:sp>
        <p:nvSpPr>
          <p:cNvPr id="10243" name="Rectangle 4"/>
          <p:cNvSpPr>
            <a:spLocks noChangeArrowheads="1"/>
          </p:cNvSpPr>
          <p:nvPr/>
        </p:nvSpPr>
        <p:spPr bwMode="auto">
          <a:xfrm>
            <a:off x="2819400" y="228600"/>
            <a:ext cx="541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Verdana" pitchFamily="34" charset="0"/>
                <a:ea typeface="MS PGothic" pitchFamily="34" charset="-128"/>
              </a:defRPr>
            </a:lvl1pPr>
            <a:lvl2pPr marL="742950" indent="-285750">
              <a:defRPr sz="2800">
                <a:solidFill>
                  <a:schemeClr val="tx1"/>
                </a:solidFill>
                <a:latin typeface="Verdana" pitchFamily="34" charset="0"/>
                <a:ea typeface="MS PGothic" pitchFamily="34" charset="-128"/>
              </a:defRPr>
            </a:lvl2pPr>
            <a:lvl3pPr marL="1143000" indent="-228600">
              <a:defRPr sz="2800">
                <a:solidFill>
                  <a:schemeClr val="tx1"/>
                </a:solidFill>
                <a:latin typeface="Verdana" pitchFamily="34" charset="0"/>
                <a:ea typeface="MS PGothic" pitchFamily="34" charset="-128"/>
              </a:defRPr>
            </a:lvl3pPr>
            <a:lvl4pPr marL="1600200" indent="-228600">
              <a:defRPr sz="2800">
                <a:solidFill>
                  <a:schemeClr val="tx1"/>
                </a:solidFill>
                <a:latin typeface="Verdana" pitchFamily="34" charset="0"/>
                <a:ea typeface="MS PGothic" pitchFamily="34" charset="-128"/>
              </a:defRPr>
            </a:lvl4pPr>
            <a:lvl5pPr marL="2057400" indent="-22860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pPr eaLnBrk="1" hangingPunct="1">
              <a:spcBef>
                <a:spcPct val="20000"/>
              </a:spcBef>
              <a:buClr>
                <a:schemeClr val="bg2"/>
              </a:buClr>
              <a:buSzPct val="75000"/>
              <a:buFont typeface="Wingdings" pitchFamily="2" charset="2"/>
              <a:buNone/>
            </a:pPr>
            <a:endParaRPr lang="en-US" altLang="en-US"/>
          </a:p>
        </p:txBody>
      </p:sp>
      <p:pic>
        <p:nvPicPr>
          <p:cNvPr id="102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219200"/>
            <a:ext cx="828714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 name="Rectangle 2"/>
          <p:cNvSpPr txBox="1">
            <a:spLocks noChangeArrowheads="1"/>
          </p:cNvSpPr>
          <p:nvPr/>
        </p:nvSpPr>
        <p:spPr bwMode="auto">
          <a:xfrm>
            <a:off x="685800" y="381000"/>
            <a:ext cx="7772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mn-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9pPr>
          </a:lstStyle>
          <a:p>
            <a:r>
              <a:rPr lang="en-GB" dirty="0" smtClean="0"/>
              <a:t>Research4Life</a:t>
            </a:r>
            <a:endParaRPr lang="en-GB" dirty="0"/>
          </a:p>
        </p:txBody>
      </p:sp>
      <p:sp>
        <p:nvSpPr>
          <p:cNvPr id="10245" name="Text Box 3"/>
          <p:cNvSpPr txBox="1">
            <a:spLocks noChangeArrowheads="1"/>
          </p:cNvSpPr>
          <p:nvPr/>
        </p:nvSpPr>
        <p:spPr bwMode="auto">
          <a:xfrm>
            <a:off x="2362200" y="990600"/>
            <a:ext cx="4289183" cy="402291"/>
          </a:xfrm>
          <a:prstGeom prst="rect">
            <a:avLst/>
          </a:prstGeom>
          <a:solidFill>
            <a:srgbClr val="FFFF99"/>
          </a:solidFill>
          <a:ln w="9360">
            <a:solidFill>
              <a:srgbClr val="000000"/>
            </a:solidFill>
            <a:miter lim="800000"/>
            <a:headEnd/>
            <a:tailEnd/>
          </a:ln>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9pPr>
          </a:lstStyle>
          <a:p>
            <a:pPr eaLnBrk="1" hangingPunct="1">
              <a:spcBef>
                <a:spcPts val="1500"/>
              </a:spcBef>
              <a:buClr>
                <a:schemeClr val="bg2"/>
              </a:buClr>
              <a:buSzPct val="75000"/>
              <a:buFont typeface="Wingdings" pitchFamily="2" charset="2"/>
              <a:buNone/>
            </a:pPr>
            <a:r>
              <a:rPr lang="en-US" altLang="en-US" sz="2000" dirty="0">
                <a:solidFill>
                  <a:srgbClr val="000000"/>
                </a:solidFill>
              </a:rPr>
              <a:t>http://www.research4life.org</a:t>
            </a:r>
            <a:endParaRPr lang="en-US" altLang="en-US" sz="2400" dirty="0">
              <a:solidFill>
                <a:srgbClr val="000000"/>
              </a:solidFill>
            </a:endParaRPr>
          </a:p>
        </p:txBody>
      </p:sp>
    </p:spTree>
    <p:extLst>
      <p:ext uri="{BB962C8B-B14F-4D97-AF65-F5344CB8AC3E}">
        <p14:creationId xmlns:p14="http://schemas.microsoft.com/office/powerpoint/2010/main" val="118210679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Research4Life has made an impact</a:t>
            </a:r>
            <a:endParaRPr lang="en-GB"/>
          </a:p>
        </p:txBody>
      </p:sp>
      <p:sp>
        <p:nvSpPr>
          <p:cNvPr id="3" name="Content Placeholder 2"/>
          <p:cNvSpPr>
            <a:spLocks noGrp="1"/>
          </p:cNvSpPr>
          <p:nvPr>
            <p:ph idx="1"/>
          </p:nvPr>
        </p:nvSpPr>
        <p:spPr/>
        <p:txBody>
          <a:bodyPr/>
          <a:lstStyle/>
          <a:p>
            <a:pPr>
              <a:buNone/>
            </a:pPr>
            <a:endParaRPr lang="en-GB" smtClean="0"/>
          </a:p>
          <a:p>
            <a:pPr>
              <a:buNone/>
            </a:pPr>
            <a:endParaRPr lang="en-GB" smtClean="0"/>
          </a:p>
          <a:p>
            <a:pPr>
              <a:buNone/>
            </a:pPr>
            <a:endParaRPr lang="en-GB" smtClean="0"/>
          </a:p>
          <a:p>
            <a:pPr>
              <a:buNone/>
            </a:pPr>
            <a:endParaRPr lang="en-GB" smtClean="0"/>
          </a:p>
          <a:p>
            <a:pPr>
              <a:buNone/>
            </a:pPr>
            <a:r>
              <a:rPr lang="en-GB" smtClean="0"/>
              <a:t>     Librarians</a:t>
            </a:r>
            <a:endParaRPr lang="en-GB"/>
          </a:p>
        </p:txBody>
      </p:sp>
      <p:pic>
        <p:nvPicPr>
          <p:cNvPr id="4" name="Picture 2"/>
          <p:cNvPicPr>
            <a:picLocks noChangeAspect="1" noChangeArrowheads="1"/>
          </p:cNvPicPr>
          <p:nvPr/>
        </p:nvPicPr>
        <p:blipFill>
          <a:blip r:embed="rId3"/>
          <a:srcRect/>
          <a:stretch>
            <a:fillRect/>
          </a:stretch>
        </p:blipFill>
        <p:spPr bwMode="auto">
          <a:xfrm>
            <a:off x="3018711" y="1484784"/>
            <a:ext cx="3713529" cy="5281464"/>
          </a:xfrm>
          <a:prstGeom prst="rect">
            <a:avLst/>
          </a:prstGeom>
          <a:noFill/>
          <a:ln w="9525">
            <a:noFill/>
            <a:miter lim="800000"/>
            <a:headEnd/>
            <a:tailEnd/>
          </a:ln>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15" y="6172200"/>
            <a:ext cx="2508885" cy="58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5178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 </a:t>
            </a:r>
            <a:endParaRPr lang="en-GB" dirty="0"/>
          </a:p>
        </p:txBody>
      </p:sp>
      <p:sp>
        <p:nvSpPr>
          <p:cNvPr id="3" name="Content Placeholder 2"/>
          <p:cNvSpPr>
            <a:spLocks noGrp="1"/>
          </p:cNvSpPr>
          <p:nvPr>
            <p:ph idx="1"/>
          </p:nvPr>
        </p:nvSpPr>
        <p:spPr>
          <a:xfrm>
            <a:off x="457201" y="1600200"/>
            <a:ext cx="6901104" cy="4529138"/>
          </a:xfrm>
        </p:spPr>
        <p:txBody>
          <a:bodyPr/>
          <a:lstStyle/>
          <a:p>
            <a:endParaRPr lang="en-GB" dirty="0" smtClean="0"/>
          </a:p>
          <a:p>
            <a:endParaRPr lang="en-GB" dirty="0" smtClean="0"/>
          </a:p>
          <a:p>
            <a:endParaRPr lang="en-GB" dirty="0" smtClean="0"/>
          </a:p>
          <a:p>
            <a:endParaRPr lang="en-GB" dirty="0"/>
          </a:p>
        </p:txBody>
      </p:sp>
      <p:sp>
        <p:nvSpPr>
          <p:cNvPr id="8" name="Rectangle 2"/>
          <p:cNvSpPr txBox="1">
            <a:spLocks noChangeArrowheads="1"/>
          </p:cNvSpPr>
          <p:nvPr/>
        </p:nvSpPr>
        <p:spPr bwMode="auto">
          <a:xfrm>
            <a:off x="457200" y="277813"/>
            <a:ext cx="8229600"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Garamond" pitchFamily="16" charset="0"/>
                <a:ea typeface="ＭＳ Ｐゴシック" pitchFamily="32" charset="-128"/>
              </a:defRPr>
            </a:lvl9pPr>
          </a:lstStyle>
          <a:p>
            <a:r>
              <a:rPr lang="en-GB" dirty="0" smtClean="0">
                <a:latin typeface="+mn-lt"/>
              </a:rPr>
              <a:t>Shaba </a:t>
            </a:r>
            <a:r>
              <a:rPr lang="en-GB" dirty="0" err="1" smtClean="0">
                <a:latin typeface="+mn-lt"/>
              </a:rPr>
              <a:t>Shabana</a:t>
            </a:r>
            <a:endParaRPr lang="en-US" dirty="0">
              <a:latin typeface="+mn-lt"/>
            </a:endParaRP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1543050"/>
            <a:ext cx="4644539"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8235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85800" y="1600200"/>
            <a:ext cx="7772400" cy="90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5pPr>
            <a:lvl6pPr marL="2514600" indent="-228600" defTabSz="457200" fontAlgn="base">
              <a:spcBef>
                <a:spcPts val="6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6pPr>
            <a:lvl7pPr marL="2971800" indent="-228600" defTabSz="457200" fontAlgn="base">
              <a:spcBef>
                <a:spcPts val="6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7pPr>
            <a:lvl8pPr marL="3429000" indent="-228600" defTabSz="457200" fontAlgn="base">
              <a:spcBef>
                <a:spcPts val="6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8pPr>
            <a:lvl9pPr marL="3886200" indent="-228600" defTabSz="457200" fontAlgn="base">
              <a:spcBef>
                <a:spcPts val="6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itchFamily="32" charset="0"/>
                <a:ea typeface="ＭＳ Ｐゴシック" pitchFamily="32" charset="-128"/>
              </a:defRPr>
            </a:lvl9pPr>
          </a:lstStyle>
          <a:p>
            <a:pPr algn="ctr">
              <a:spcBef>
                <a:spcPct val="0"/>
              </a:spcBef>
            </a:pPr>
            <a:r>
              <a:rPr lang="en-GB" sz="4800" b="1" dirty="0">
                <a:solidFill>
                  <a:srgbClr val="FF9900"/>
                </a:solidFill>
                <a:latin typeface="+mn-lt"/>
              </a:rPr>
              <a:t>Thank You</a:t>
            </a: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919952"/>
            <a:ext cx="5582749" cy="73032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8125" y="304800"/>
            <a:ext cx="4465875" cy="144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19800"/>
            <a:ext cx="2508885" cy="58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5943600"/>
            <a:ext cx="2513428" cy="70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5943600"/>
            <a:ext cx="2107913" cy="68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0296" y="5867400"/>
            <a:ext cx="1703259" cy="67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228600"/>
            <a:ext cx="7772400" cy="1143000"/>
          </a:xfrm>
        </p:spPr>
        <p:txBody>
          <a:bodyPr/>
          <a:lstStyle/>
          <a:p>
            <a:r>
              <a:rPr lang="en-GB" dirty="0" smtClean="0"/>
              <a:t>Why is information important?</a:t>
            </a:r>
            <a:endParaRPr lang="en-GB" dirty="0"/>
          </a:p>
        </p:txBody>
      </p:sp>
      <p:sp>
        <p:nvSpPr>
          <p:cNvPr id="118787" name="Rectangle 3"/>
          <p:cNvSpPr>
            <a:spLocks noGrp="1" noChangeArrowheads="1"/>
          </p:cNvSpPr>
          <p:nvPr>
            <p:ph type="body" idx="1"/>
          </p:nvPr>
        </p:nvSpPr>
        <p:spPr>
          <a:xfrm>
            <a:off x="457200" y="1752600"/>
            <a:ext cx="8001000" cy="4114800"/>
          </a:xfrm>
        </p:spPr>
        <p:txBody>
          <a:bodyPr/>
          <a:lstStyle/>
          <a:p>
            <a:pPr>
              <a:buFont typeface="Arial"/>
              <a:buChar char="•"/>
            </a:pPr>
            <a:r>
              <a:rPr lang="en-GB" sz="2000" dirty="0" smtClean="0"/>
              <a:t>Imagine you didn't have access to consumer magazines or other reliable sources of information when you went to buy a car, washing machine, lawn mower. </a:t>
            </a:r>
            <a:r>
              <a:rPr lang="en-GB" sz="2000" dirty="0" smtClean="0"/>
              <a:t/>
            </a:r>
            <a:br>
              <a:rPr lang="en-GB" sz="2000" dirty="0" smtClean="0"/>
            </a:br>
            <a:endParaRPr lang="en-GB" sz="2000" dirty="0" smtClean="0"/>
          </a:p>
          <a:p>
            <a:pPr>
              <a:buFont typeface="Arial"/>
              <a:buChar char="•"/>
            </a:pPr>
            <a:r>
              <a:rPr lang="en-GB" sz="2000" dirty="0" smtClean="0"/>
              <a:t>Imagine you were an engineer trying to build a bridge and didn't have access to information about the breaking points for the materials you were using</a:t>
            </a:r>
            <a:r>
              <a:rPr lang="en-GB" sz="2000" dirty="0" smtClean="0"/>
              <a:t>.</a:t>
            </a:r>
            <a:br>
              <a:rPr lang="en-GB" sz="2000" dirty="0" smtClean="0"/>
            </a:br>
            <a:endParaRPr lang="en-GB" sz="2000" dirty="0" smtClean="0"/>
          </a:p>
          <a:p>
            <a:pPr>
              <a:buFont typeface="Arial"/>
              <a:buChar char="•"/>
            </a:pPr>
            <a:r>
              <a:rPr lang="en-US" sz="2000" dirty="0" smtClean="0"/>
              <a:t>Imagine you were trying to grow vegetables to sell in your market without knowing anything about the plants most resistant to pests in your neighborhood.</a:t>
            </a:r>
            <a:endParaRPr lang="en-GB" sz="2000" dirty="0"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6335676"/>
            <a:ext cx="1371600" cy="31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1341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228600"/>
            <a:ext cx="7772400" cy="914400"/>
          </a:xfrm>
        </p:spPr>
        <p:txBody>
          <a:bodyPr/>
          <a:lstStyle/>
          <a:p>
            <a:r>
              <a:rPr lang="en-GB" dirty="0" smtClean="0"/>
              <a:t>Research4Life pre-history</a:t>
            </a:r>
            <a:endParaRPr lang="en-GB" dirty="0"/>
          </a:p>
        </p:txBody>
      </p:sp>
      <p:sp>
        <p:nvSpPr>
          <p:cNvPr id="118787" name="Rectangle 3"/>
          <p:cNvSpPr>
            <a:spLocks noGrp="1" noChangeArrowheads="1"/>
          </p:cNvSpPr>
          <p:nvPr>
            <p:ph type="body" idx="1"/>
          </p:nvPr>
        </p:nvSpPr>
        <p:spPr>
          <a:xfrm>
            <a:off x="685800" y="1447800"/>
            <a:ext cx="8153400" cy="4495800"/>
          </a:xfrm>
        </p:spPr>
        <p:txBody>
          <a:bodyPr/>
          <a:lstStyle/>
          <a:p>
            <a:pPr>
              <a:buFont typeface="Arial"/>
              <a:buChar char="•"/>
            </a:pPr>
            <a:r>
              <a:rPr lang="en-GB" sz="2000" dirty="0" smtClean="0"/>
              <a:t>Now think about </a:t>
            </a:r>
            <a:r>
              <a:rPr lang="en-GB" sz="2000" dirty="0" smtClean="0"/>
              <a:t>when:</a:t>
            </a:r>
            <a:br>
              <a:rPr lang="en-GB" sz="2000" dirty="0" smtClean="0"/>
            </a:br>
            <a:endParaRPr lang="en-GB" sz="2000" dirty="0" smtClean="0"/>
          </a:p>
          <a:p>
            <a:pPr marL="800100" lvl="1" indent="-342900">
              <a:buFont typeface="Wingdings" charset="2"/>
              <a:buChar char="Ø"/>
            </a:pPr>
            <a:r>
              <a:rPr lang="en-GB" sz="2000" dirty="0" smtClean="0"/>
              <a:t>medical students studied from teachers who taught from the lectures notes they took 30 years before</a:t>
            </a:r>
          </a:p>
          <a:p>
            <a:pPr marL="800100" lvl="1" indent="-342900">
              <a:buFont typeface="Wingdings" charset="2"/>
              <a:buChar char="Ø"/>
            </a:pPr>
            <a:r>
              <a:rPr lang="en-US" sz="2000" dirty="0"/>
              <a:t>u</a:t>
            </a:r>
            <a:r>
              <a:rPr lang="en-US" sz="2000" dirty="0" smtClean="0"/>
              <a:t>niversity libraries had few books and all old</a:t>
            </a:r>
            <a:endParaRPr lang="en-GB" sz="2000" dirty="0"/>
          </a:p>
          <a:p>
            <a:pPr marL="800100" lvl="1" indent="-342900">
              <a:buFont typeface="Wingdings" charset="2"/>
              <a:buChar char="Ø"/>
            </a:pPr>
            <a:r>
              <a:rPr lang="en-US" sz="2000" dirty="0"/>
              <a:t>g</a:t>
            </a:r>
            <a:r>
              <a:rPr lang="en-US" sz="2000" dirty="0" smtClean="0"/>
              <a:t>overnment officials were setting policy without access to the latest public health or agricultural </a:t>
            </a:r>
            <a:r>
              <a:rPr lang="en-US" sz="2000" dirty="0" smtClean="0"/>
              <a:t>research</a:t>
            </a:r>
            <a:br>
              <a:rPr lang="en-US" sz="2000" dirty="0" smtClean="0"/>
            </a:br>
            <a:endParaRPr lang="en-GB" sz="2000" dirty="0"/>
          </a:p>
          <a:p>
            <a:r>
              <a:rPr lang="en-US" sz="2000" dirty="0" smtClean="0"/>
              <a:t>This scenario was common for every country at one point </a:t>
            </a:r>
            <a:r>
              <a:rPr lang="en-US" sz="2000" dirty="0" smtClean="0"/>
              <a:t>or another </a:t>
            </a:r>
            <a:r>
              <a:rPr lang="en-US" sz="2000" dirty="0" smtClean="0"/>
              <a:t>in their history.  For the present-day lower income countries, they were facing this at the end of the 1990's.</a:t>
            </a:r>
            <a:endParaRPr lang="en-GB" sz="20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172200"/>
            <a:ext cx="1905000" cy="53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0774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4"/>
          <p:cNvSpPr>
            <a:spLocks noChangeArrowheads="1"/>
          </p:cNvSpPr>
          <p:nvPr/>
        </p:nvSpPr>
        <p:spPr bwMode="auto">
          <a:xfrm>
            <a:off x="0" y="-18415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Bef>
                <a:spcPct val="0"/>
              </a:spcBef>
              <a:buClrTx/>
              <a:buSzTx/>
              <a:buFontTx/>
              <a:buNone/>
            </a:pPr>
            <a:endParaRPr lang="en-US" sz="1800">
              <a:latin typeface="Arial" charset="0"/>
              <a:cs typeface="Arial" charset="0"/>
            </a:endParaRPr>
          </a:p>
        </p:txBody>
      </p:sp>
      <p:sp>
        <p:nvSpPr>
          <p:cNvPr id="207875" name="Rectangle 17"/>
          <p:cNvSpPr>
            <a:spLocks noChangeArrowheads="1"/>
          </p:cNvSpPr>
          <p:nvPr/>
        </p:nvSpPr>
        <p:spPr bwMode="auto">
          <a:xfrm>
            <a:off x="0" y="-18415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Bef>
                <a:spcPct val="0"/>
              </a:spcBef>
              <a:buClrTx/>
              <a:buSzTx/>
              <a:buFontTx/>
              <a:buNone/>
            </a:pPr>
            <a:endParaRPr lang="en-US" sz="1800">
              <a:latin typeface="Arial" charset="0"/>
              <a:cs typeface="Arial" charset="0"/>
            </a:endParaRPr>
          </a:p>
        </p:txBody>
      </p:sp>
      <p:grpSp>
        <p:nvGrpSpPr>
          <p:cNvPr id="207877" name="Group 63"/>
          <p:cNvGrpSpPr>
            <a:grpSpLocks/>
          </p:cNvGrpSpPr>
          <p:nvPr/>
        </p:nvGrpSpPr>
        <p:grpSpPr bwMode="auto">
          <a:xfrm>
            <a:off x="5364163" y="357166"/>
            <a:ext cx="625475" cy="6090465"/>
            <a:chOff x="5000628" y="0"/>
            <a:chExt cx="489482" cy="6858000"/>
          </a:xfrm>
        </p:grpSpPr>
        <p:pic>
          <p:nvPicPr>
            <p:cNvPr id="207878"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6357958"/>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9"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6000768"/>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0"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5000636"/>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1"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5357826"/>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2"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4214818"/>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3"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4572008"/>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4"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5715016"/>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5"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2500306"/>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6"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2857496"/>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7"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3571876"/>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8"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3214686"/>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9"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3786190"/>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90"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2071678"/>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91"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1785926"/>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92"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1500174"/>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93"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1142984"/>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94"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714356"/>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95"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357166"/>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96" name="Picture 23" descr="best_magazines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0"/>
              <a:ext cx="489482"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6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56056" y="0"/>
            <a:ext cx="31920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19" y="2635659"/>
            <a:ext cx="5118453" cy="165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6172200"/>
            <a:ext cx="1673632" cy="54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5948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685800"/>
            <a:ext cx="7848600" cy="543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6248400"/>
            <a:ext cx="11616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title"/>
          </p:nvPr>
        </p:nvSpPr>
        <p:spPr>
          <a:xfrm>
            <a:off x="263769" y="-17463"/>
            <a:ext cx="8686800" cy="854076"/>
          </a:xfrm>
        </p:spPr>
        <p:txBody>
          <a:bodyPr tIns="13752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dirty="0" smtClean="0">
                <a:solidFill>
                  <a:schemeClr val="tx1"/>
                </a:solidFill>
              </a:rPr>
              <a:t>Who is Eligible? </a:t>
            </a:r>
          </a:p>
        </p:txBody>
      </p:sp>
    </p:spTree>
    <p:extLst>
      <p:ext uri="{BB962C8B-B14F-4D97-AF65-F5344CB8AC3E}">
        <p14:creationId xmlns:p14="http://schemas.microsoft.com/office/powerpoint/2010/main" val="23149627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490904" y="188913"/>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9pPr>
          </a:lstStyle>
          <a:p>
            <a:pPr algn="ctr" eaLnBrk="1" hangingPunct="1">
              <a:buClr>
                <a:schemeClr val="bg2"/>
              </a:buClr>
              <a:buSzPct val="75000"/>
              <a:buFont typeface="Wingdings" pitchFamily="2" charset="2"/>
              <a:buNone/>
            </a:pPr>
            <a:r>
              <a:rPr lang="en-US" altLang="en-US" sz="3600" dirty="0">
                <a:solidFill>
                  <a:srgbClr val="000000"/>
                </a:solidFill>
                <a:latin typeface="+mn-lt"/>
              </a:rPr>
              <a:t>Registration Guide</a:t>
            </a:r>
            <a:endParaRPr lang="en-US" altLang="en-US" sz="3600" dirty="0">
              <a:solidFill>
                <a:srgbClr val="FF0000"/>
              </a:solidFill>
              <a:latin typeface="+mn-lt"/>
            </a:endParaRPr>
          </a:p>
        </p:txBody>
      </p:sp>
      <p:sp>
        <p:nvSpPr>
          <p:cNvPr id="22531" name="Text Box 3"/>
          <p:cNvSpPr txBox="1">
            <a:spLocks noChangeArrowheads="1"/>
          </p:cNvSpPr>
          <p:nvPr/>
        </p:nvSpPr>
        <p:spPr bwMode="auto">
          <a:xfrm>
            <a:off x="2442796" y="981076"/>
            <a:ext cx="4339004" cy="309958"/>
          </a:xfrm>
          <a:prstGeom prst="rect">
            <a:avLst/>
          </a:prstGeom>
          <a:solidFill>
            <a:srgbClr val="FFFF99"/>
          </a:solidFill>
          <a:ln w="9360">
            <a:solidFill>
              <a:srgbClr val="000000"/>
            </a:solidFill>
            <a:miter lim="800000"/>
            <a:headEnd/>
            <a:tailEnd/>
          </a:ln>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9pPr>
          </a:lstStyle>
          <a:p>
            <a:pPr eaLnBrk="1" hangingPunct="1">
              <a:spcBef>
                <a:spcPts val="1500"/>
              </a:spcBef>
              <a:buClr>
                <a:schemeClr val="bg2"/>
              </a:buClr>
              <a:buSzPct val="75000"/>
              <a:buFont typeface="Wingdings" pitchFamily="2" charset="2"/>
              <a:buNone/>
            </a:pPr>
            <a:r>
              <a:rPr lang="en-US" altLang="en-US" sz="1400" dirty="0">
                <a:solidFill>
                  <a:srgbClr val="000000"/>
                </a:solidFill>
              </a:rPr>
              <a:t>http://www.research4life.org/howtoregister2/ </a:t>
            </a:r>
          </a:p>
        </p:txBody>
      </p:sp>
      <p:sp>
        <p:nvSpPr>
          <p:cNvPr id="22532" name="Rectangle 1"/>
          <p:cNvSpPr>
            <a:spLocks noChangeArrowheads="1"/>
          </p:cNvSpPr>
          <p:nvPr/>
        </p:nvSpPr>
        <p:spPr bwMode="auto">
          <a:xfrm>
            <a:off x="252047" y="2636838"/>
            <a:ext cx="59817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a:solidFill>
                  <a:schemeClr val="tx1"/>
                </a:solidFill>
                <a:latin typeface="Verdana" pitchFamily="34" charset="0"/>
                <a:ea typeface="MS PGothic" pitchFamily="34" charset="-128"/>
              </a:defRPr>
            </a:lvl1pPr>
            <a:lvl2pPr marL="742950" indent="-285750">
              <a:defRPr sz="2800">
                <a:solidFill>
                  <a:schemeClr val="tx1"/>
                </a:solidFill>
                <a:latin typeface="Verdana" pitchFamily="34" charset="0"/>
                <a:ea typeface="MS PGothic" pitchFamily="34" charset="-128"/>
              </a:defRPr>
            </a:lvl2pPr>
            <a:lvl3pPr marL="1143000" indent="-228600">
              <a:defRPr sz="2800">
                <a:solidFill>
                  <a:schemeClr val="tx1"/>
                </a:solidFill>
                <a:latin typeface="Verdana" pitchFamily="34" charset="0"/>
                <a:ea typeface="MS PGothic" pitchFamily="34" charset="-128"/>
              </a:defRPr>
            </a:lvl3pPr>
            <a:lvl4pPr marL="1600200" indent="-228600">
              <a:defRPr sz="2800">
                <a:solidFill>
                  <a:schemeClr val="tx1"/>
                </a:solidFill>
                <a:latin typeface="Verdana" pitchFamily="34" charset="0"/>
                <a:ea typeface="MS PGothic" pitchFamily="34" charset="-128"/>
              </a:defRPr>
            </a:lvl4pPr>
            <a:lvl5pPr marL="2057400" indent="-228600">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MS PGothic" pitchFamily="34" charset="-128"/>
              </a:defRPr>
            </a:lvl9pPr>
          </a:lstStyle>
          <a:p>
            <a:pPr eaLnBrk="1" hangingPunct="1">
              <a:spcBef>
                <a:spcPct val="20000"/>
              </a:spcBef>
              <a:buClr>
                <a:schemeClr val="bg2"/>
              </a:buClr>
              <a:buSzPct val="75000"/>
              <a:buFont typeface="Wingdings" pitchFamily="2" charset="2"/>
              <a:buNone/>
            </a:pPr>
            <a:endParaRPr lang="en-US" altLang="en-US" sz="2400"/>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04" y="1447800"/>
            <a:ext cx="8135566" cy="486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400800"/>
            <a:ext cx="1604596" cy="3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4390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dirty="0" smtClean="0"/>
              <a:t>Partnership is a key </a:t>
            </a:r>
            <a:r>
              <a:rPr lang="en-GB" dirty="0"/>
              <a:t>i</a:t>
            </a:r>
            <a:r>
              <a:rPr lang="en-GB" dirty="0" smtClean="0"/>
              <a:t>ngredient</a:t>
            </a:r>
            <a:endParaRPr lang="en-GB" dirty="0"/>
          </a:p>
        </p:txBody>
      </p:sp>
      <p:sp>
        <p:nvSpPr>
          <p:cNvPr id="121859" name="Rectangle 3"/>
          <p:cNvSpPr>
            <a:spLocks noGrp="1" noChangeArrowheads="1"/>
          </p:cNvSpPr>
          <p:nvPr>
            <p:ph type="body" idx="1"/>
          </p:nvPr>
        </p:nvSpPr>
        <p:spPr/>
        <p:txBody>
          <a:bodyPr/>
          <a:lstStyle/>
          <a:p>
            <a:pPr marL="0" indent="0"/>
            <a:r>
              <a:rPr lang="en-GB" sz="2000" kern="1200" dirty="0">
                <a:latin typeface="Arial" charset="0"/>
              </a:rPr>
              <a:t>Research4Life partners include four United Nations </a:t>
            </a:r>
            <a:r>
              <a:rPr lang="en-GB" sz="2000" kern="1200" dirty="0" smtClean="0">
                <a:latin typeface="Arial" charset="0"/>
              </a:rPr>
              <a:t>entities, </a:t>
            </a:r>
            <a:r>
              <a:rPr lang="en-GB" sz="2000" kern="1200" dirty="0">
                <a:latin typeface="Arial" charset="0"/>
              </a:rPr>
              <a:t>Yale and Cornell University Libraries, </a:t>
            </a:r>
            <a:r>
              <a:rPr lang="en-GB" sz="2000" kern="1200" dirty="0" smtClean="0">
                <a:latin typeface="Arial" charset="0"/>
              </a:rPr>
              <a:t>more than </a:t>
            </a:r>
            <a:r>
              <a:rPr lang="en-GB" sz="2000" kern="1200" dirty="0">
                <a:latin typeface="Arial" charset="0"/>
              </a:rPr>
              <a:t>2</a:t>
            </a:r>
            <a:r>
              <a:rPr lang="en-GB" sz="2000" kern="1200" dirty="0" smtClean="0">
                <a:latin typeface="Arial" charset="0"/>
              </a:rPr>
              <a:t>00 </a:t>
            </a:r>
            <a:r>
              <a:rPr lang="en-GB" sz="2000" kern="1200" dirty="0">
                <a:latin typeface="Arial" charset="0"/>
              </a:rPr>
              <a:t>publishers</a:t>
            </a:r>
            <a:r>
              <a:rPr lang="en-GB" sz="2000" kern="1200" dirty="0" smtClean="0">
                <a:latin typeface="Arial" charset="0"/>
              </a:rPr>
              <a:t>.</a:t>
            </a:r>
          </a:p>
          <a:p>
            <a:pPr>
              <a:buFont typeface="Monotype Sorts" pitchFamily="2" charset="2"/>
              <a:buChar char="l"/>
            </a:pPr>
            <a:endParaRPr lang="en-GB" sz="2000" dirty="0"/>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36396"/>
            <a:ext cx="7848600" cy="357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3"/>
          <p:cNvSpPr txBox="1">
            <a:spLocks noChangeArrowheads="1"/>
          </p:cNvSpPr>
          <p:nvPr/>
        </p:nvSpPr>
        <p:spPr bwMode="auto">
          <a:xfrm>
            <a:off x="1219200" y="6324600"/>
            <a:ext cx="6096000" cy="402291"/>
          </a:xfrm>
          <a:prstGeom prst="rect">
            <a:avLst/>
          </a:prstGeom>
          <a:solidFill>
            <a:srgbClr val="FFFF99"/>
          </a:solidFill>
          <a:ln w="9360">
            <a:solidFill>
              <a:srgbClr val="000000"/>
            </a:solidFill>
            <a:miter lim="800000"/>
            <a:headEnd/>
            <a:tailEnd/>
          </a:ln>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Verdana" pitchFamily="34" charset="0"/>
                <a:ea typeface="MS PGothic" pitchFamily="34" charset="-128"/>
              </a:defRPr>
            </a:lvl9pPr>
          </a:lstStyle>
          <a:p>
            <a:r>
              <a:rPr lang="en-GB" sz="2000" dirty="0"/>
              <a:t>http://www.research4life.org/about/partners/</a:t>
            </a:r>
          </a:p>
        </p:txBody>
      </p:sp>
    </p:spTree>
    <p:extLst>
      <p:ext uri="{BB962C8B-B14F-4D97-AF65-F5344CB8AC3E}">
        <p14:creationId xmlns:p14="http://schemas.microsoft.com/office/powerpoint/2010/main" val="13593392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828800" y="76200"/>
            <a:ext cx="5219700" cy="763587"/>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400" dirty="0" smtClean="0"/>
              <a:t>HINARI Portal</a:t>
            </a:r>
            <a:endParaRPr lang="en-US" altLang="en-US" sz="4400" dirty="0" smtClean="0"/>
          </a:p>
        </p:txBody>
      </p:sp>
      <p:pic>
        <p:nvPicPr>
          <p:cNvPr id="307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046" y="873126"/>
            <a:ext cx="8891954"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97392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Garamon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60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Verdana" pitchFamily="32" charset="0"/>
            <a:ea typeface="ＭＳ Ｐゴシック"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60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Verdana" pitchFamily="32" charset="0"/>
            <a:ea typeface="ＭＳ Ｐゴシック" pitchFamily="32"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60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Verdana" pitchFamily="32" charset="0"/>
            <a:ea typeface="ＭＳ Ｐゴシック"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60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Verdana" pitchFamily="32" charset="0"/>
            <a:ea typeface="ＭＳ Ｐゴシック" pitchFamily="32"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8585</TotalTime>
  <Words>1083</Words>
  <Application>Microsoft Macintosh PowerPoint</Application>
  <PresentationFormat>On-screen Show (4:3)</PresentationFormat>
  <Paragraphs>114</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Default Design</vt:lpstr>
      <vt:lpstr>Default Design</vt:lpstr>
      <vt:lpstr>PowerPoint Presentation</vt:lpstr>
      <vt:lpstr>PowerPoint Presentation</vt:lpstr>
      <vt:lpstr>Why is information important?</vt:lpstr>
      <vt:lpstr>Research4Life pre-history</vt:lpstr>
      <vt:lpstr>PowerPoint Presentation</vt:lpstr>
      <vt:lpstr>Who is Eligible? </vt:lpstr>
      <vt:lpstr>PowerPoint Presentation</vt:lpstr>
      <vt:lpstr>Partnership is a key ingredient</vt:lpstr>
      <vt:lpstr>HINARI Portal</vt:lpstr>
      <vt:lpstr>AGORA Portal</vt:lpstr>
      <vt:lpstr>OARE Portal</vt:lpstr>
      <vt:lpstr>ARDI Portal</vt:lpstr>
      <vt:lpstr>PowerPoint Presentation</vt:lpstr>
      <vt:lpstr>PowerPoint Presentation</vt:lpstr>
      <vt:lpstr>PowerPoint Presentation</vt:lpstr>
      <vt:lpstr>PowerPoint Presentation</vt:lpstr>
      <vt:lpstr>PowerPoint Presentation</vt:lpstr>
      <vt:lpstr>Research4Life has made an impact</vt:lpstr>
      <vt:lpstr> </vt:lpstr>
      <vt:lpstr>Research4Life has made an impact</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Countries’ Access to Research</dc:title>
  <dc:creator>Randy Ramusack</dc:creator>
  <cp:lastModifiedBy>Natalia Rodriguez Salcedo</cp:lastModifiedBy>
  <cp:revision>265</cp:revision>
  <cp:lastPrinted>1601-01-01T00:00:00Z</cp:lastPrinted>
  <dcterms:created xsi:type="dcterms:W3CDTF">2008-06-27T12:37:20Z</dcterms:created>
  <dcterms:modified xsi:type="dcterms:W3CDTF">2016-06-15T10:09:30Z</dcterms:modified>
</cp:coreProperties>
</file>